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6" r:id="rId2"/>
    <p:sldId id="256" r:id="rId3"/>
    <p:sldId id="275" r:id="rId4"/>
    <p:sldId id="276" r:id="rId5"/>
    <p:sldId id="271" r:id="rId6"/>
    <p:sldId id="294" r:id="rId7"/>
    <p:sldId id="278" r:id="rId8"/>
    <p:sldId id="286" r:id="rId9"/>
    <p:sldId id="287" r:id="rId10"/>
    <p:sldId id="288" r:id="rId11"/>
    <p:sldId id="283" r:id="rId12"/>
    <p:sldId id="266" r:id="rId13"/>
    <p:sldId id="280" r:id="rId14"/>
    <p:sldId id="277" r:id="rId15"/>
    <p:sldId id="268" r:id="rId16"/>
    <p:sldId id="299" r:id="rId17"/>
    <p:sldId id="300" r:id="rId18"/>
    <p:sldId id="301" r:id="rId19"/>
    <p:sldId id="293" r:id="rId20"/>
    <p:sldId id="302" r:id="rId21"/>
    <p:sldId id="303" r:id="rId22"/>
    <p:sldId id="304" r:id="rId23"/>
    <p:sldId id="305" r:id="rId24"/>
    <p:sldId id="284" r:id="rId25"/>
    <p:sldId id="291" r:id="rId26"/>
    <p:sldId id="298" r:id="rId27"/>
    <p:sldId id="295" r:id="rId28"/>
    <p:sldId id="297"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87" d="100"/>
          <a:sy n="87"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B5B04-511D-48CF-A99E-8DB2337227A8}" type="datetimeFigureOut">
              <a:rPr lang="en-US" smtClean="0"/>
              <a:pPr/>
              <a:t>6/3/2013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FC308-9733-4CE1-B965-6CED55E161DE}" type="slidenum">
              <a:rPr lang="en-US" smtClean="0"/>
              <a:pPr/>
              <a:t>‹#›</a:t>
            </a:fld>
            <a:endParaRPr lang="en-US"/>
          </a:p>
        </p:txBody>
      </p:sp>
    </p:spTree>
    <p:extLst>
      <p:ext uri="{BB962C8B-B14F-4D97-AF65-F5344CB8AC3E}">
        <p14:creationId xmlns:p14="http://schemas.microsoft.com/office/powerpoint/2010/main" val="394726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FC308-9733-4CE1-B965-6CED55E161D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-environment</a:t>
            </a:r>
            <a:r>
              <a:rPr lang="en-US" baseline="0" dirty="0" smtClean="0"/>
              <a:t> writer Eugene Linden</a:t>
            </a:r>
            <a:endParaRPr lang="en-US" dirty="0" smtClean="0"/>
          </a:p>
          <a:p>
            <a:endParaRPr lang="en-US" dirty="0"/>
          </a:p>
        </p:txBody>
      </p:sp>
      <p:sp>
        <p:nvSpPr>
          <p:cNvPr id="4" name="Slide Number Placeholder 3"/>
          <p:cNvSpPr>
            <a:spLocks noGrp="1"/>
          </p:cNvSpPr>
          <p:nvPr>
            <p:ph type="sldNum" sz="quarter" idx="10"/>
          </p:nvPr>
        </p:nvSpPr>
        <p:spPr/>
        <p:txBody>
          <a:bodyPr/>
          <a:lstStyle/>
          <a:p>
            <a:fld id="{651FC308-9733-4CE1-B965-6CED55E161D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National Resource Council surveyed high school biology students at the beginning and end of the 10</a:t>
            </a:r>
            <a:r>
              <a:rPr lang="en-US" baseline="30000" dirty="0" smtClean="0"/>
              <a:t>th</a:t>
            </a:r>
            <a:r>
              <a:rPr lang="en-US" baseline="0" dirty="0" smtClean="0"/>
              <a:t> grade, and found they were less interested in science at the end of the year than at the beginning.</a:t>
            </a:r>
            <a:endParaRPr lang="en-US" dirty="0"/>
          </a:p>
        </p:txBody>
      </p:sp>
      <p:sp>
        <p:nvSpPr>
          <p:cNvPr id="4" name="Slide Number Placeholder 3"/>
          <p:cNvSpPr>
            <a:spLocks noGrp="1"/>
          </p:cNvSpPr>
          <p:nvPr>
            <p:ph type="sldNum" sz="quarter" idx="10"/>
          </p:nvPr>
        </p:nvSpPr>
        <p:spPr/>
        <p:txBody>
          <a:bodyPr/>
          <a:lstStyle/>
          <a:p>
            <a:fld id="{651FC308-9733-4CE1-B965-6CED55E161D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average number</a:t>
            </a:r>
            <a:r>
              <a:rPr lang="en-US" baseline="0" dirty="0" smtClean="0"/>
              <a:t> of climate science facts known by people at both ends of the spectrum is, on average, the same.</a:t>
            </a:r>
            <a:endParaRPr lang="en-US" dirty="0"/>
          </a:p>
        </p:txBody>
      </p:sp>
      <p:sp>
        <p:nvSpPr>
          <p:cNvPr id="4" name="Slide Number Placeholder 3"/>
          <p:cNvSpPr>
            <a:spLocks noGrp="1"/>
          </p:cNvSpPr>
          <p:nvPr>
            <p:ph type="sldNum" sz="quarter" idx="10"/>
          </p:nvPr>
        </p:nvSpPr>
        <p:spPr/>
        <p:txBody>
          <a:bodyPr/>
          <a:lstStyle/>
          <a:p>
            <a:fld id="{651FC308-9733-4CE1-B965-6CED55E161D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Populations</a:t>
            </a:r>
            <a:r>
              <a:rPr lang="en-US" baseline="0" dirty="0" smtClean="0"/>
              <a:t> most impacted seem to be a theoretical “other,” while more personal impacts don’t seem to be on people’s radar.</a:t>
            </a:r>
            <a:endParaRPr lang="en-US" dirty="0"/>
          </a:p>
        </p:txBody>
      </p:sp>
      <p:sp>
        <p:nvSpPr>
          <p:cNvPr id="4" name="Slide Number Placeholder 3"/>
          <p:cNvSpPr>
            <a:spLocks noGrp="1"/>
          </p:cNvSpPr>
          <p:nvPr>
            <p:ph type="sldNum" sz="quarter" idx="10"/>
          </p:nvPr>
        </p:nvSpPr>
        <p:spPr/>
        <p:txBody>
          <a:bodyPr/>
          <a:lstStyle/>
          <a:p>
            <a:fld id="{651FC308-9733-4CE1-B965-6CED55E161D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mainstream news media and Sarah Palin were about equal in terms of public trust about information on global warming.</a:t>
            </a:r>
            <a:endParaRPr lang="en-US" dirty="0"/>
          </a:p>
        </p:txBody>
      </p:sp>
      <p:sp>
        <p:nvSpPr>
          <p:cNvPr id="4" name="Slide Number Placeholder 3"/>
          <p:cNvSpPr>
            <a:spLocks noGrp="1"/>
          </p:cNvSpPr>
          <p:nvPr>
            <p:ph type="sldNum" sz="quarter" idx="10"/>
          </p:nvPr>
        </p:nvSpPr>
        <p:spPr/>
        <p:txBody>
          <a:bodyPr/>
          <a:lstStyle/>
          <a:p>
            <a:fld id="{651FC308-9733-4CE1-B965-6CED55E161DE}"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Headlines from an August 2011 Harvard Forest press release (and subsequent</a:t>
            </a:r>
            <a:r>
              <a:rPr lang="en-US" baseline="0" dirty="0" smtClean="0"/>
              <a:t> scientist interviews). Which of these don’t belong?</a:t>
            </a:r>
          </a:p>
          <a:p>
            <a:r>
              <a:rPr lang="en-US" baseline="0" dirty="0" smtClean="0"/>
              <a:t>The T&amp;G later posted an editorial reasserting that the ALB is, still, in fact a threat.</a:t>
            </a:r>
            <a:endParaRPr lang="en-US" dirty="0"/>
          </a:p>
        </p:txBody>
      </p:sp>
      <p:sp>
        <p:nvSpPr>
          <p:cNvPr id="4" name="Slide Number Placeholder 3"/>
          <p:cNvSpPr>
            <a:spLocks noGrp="1"/>
          </p:cNvSpPr>
          <p:nvPr>
            <p:ph type="sldNum" sz="quarter" idx="10"/>
          </p:nvPr>
        </p:nvSpPr>
        <p:spPr/>
        <p:txBody>
          <a:bodyPr/>
          <a:lstStyle/>
          <a:p>
            <a:fld id="{651FC308-9733-4CE1-B965-6CED55E161DE}"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FC308-9733-4CE1-B965-6CED55E161DE}"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FC308-9733-4CE1-B965-6CED55E161DE}"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8682E1-F303-4E64-95B9-21BE10B4A5F0}"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682E1-F303-4E64-95B9-21BE10B4A5F0}"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682E1-F303-4E64-95B9-21BE10B4A5F0}"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682E1-F303-4E64-95B9-21BE10B4A5F0}"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682E1-F303-4E64-95B9-21BE10B4A5F0}"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8682E1-F303-4E64-95B9-21BE10B4A5F0}" type="datetimeFigureOut">
              <a:rPr lang="en-US" smtClean="0"/>
              <a:pPr/>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8682E1-F303-4E64-95B9-21BE10B4A5F0}" type="datetimeFigureOut">
              <a:rPr lang="en-US" smtClean="0"/>
              <a:pPr/>
              <a:t>6/3/2013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8682E1-F303-4E64-95B9-21BE10B4A5F0}" type="datetimeFigureOut">
              <a:rPr lang="en-US" smtClean="0"/>
              <a:pPr/>
              <a:t>6/3/2013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682E1-F303-4E64-95B9-21BE10B4A5F0}" type="datetimeFigureOut">
              <a:rPr lang="en-US" smtClean="0"/>
              <a:pPr/>
              <a:t>6/3/2013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682E1-F303-4E64-95B9-21BE10B4A5F0}" type="datetimeFigureOut">
              <a:rPr lang="en-US" smtClean="0"/>
              <a:pPr/>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682E1-F303-4E64-95B9-21BE10B4A5F0}" type="datetimeFigureOut">
              <a:rPr lang="en-US" smtClean="0"/>
              <a:pPr/>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A0A84-8B32-4F88-8072-D483D60EAC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682E1-F303-4E64-95B9-21BE10B4A5F0}" type="datetimeFigureOut">
              <a:rPr lang="en-US" smtClean="0"/>
              <a:pPr/>
              <a:t>6/3/2013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A0A84-8B32-4F88-8072-D483D60EAC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hyperlink" Target="http://2.bp.blogspot.com/_anqhwgROYcs/TDSyibrqFvI/AAAAAAAAAIY/4URJYXatP-I/s1600/fiona3.JPG"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pbs.org/wgbh/nova/secretlife/scientists/allan-adams/" TargetMode="External"/><Relationship Id="rId13" Type="http://schemas.openxmlformats.org/officeDocument/2006/relationships/hyperlink" Target="http://www.pbs.org/wgbh/nova/secretlife/scientists/mireya-mayor/" TargetMode="External"/><Relationship Id="rId3" Type="http://schemas.openxmlformats.org/officeDocument/2006/relationships/hyperlink" Target="http://www.pbs.org/wgbh/nova/secretlife/scientists/michio-kaku/" TargetMode="External"/><Relationship Id="rId7" Type="http://schemas.openxmlformats.org/officeDocument/2006/relationships/hyperlink" Target="http://www.pbs.org/wgbh/nova/secretlife/scientists/shaundra-daily/" TargetMode="External"/><Relationship Id="rId12" Type="http://schemas.openxmlformats.org/officeDocument/2006/relationships/hyperlink" Target="http://www.pbs.org/wgbh/nova/secretlife/scientists/susan-barry/"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www.pbs.org/wgbh/nova/secretlife/scientists/caryn-babaian/" TargetMode="External"/><Relationship Id="rId11" Type="http://schemas.openxmlformats.org/officeDocument/2006/relationships/hyperlink" Target="http://www.pbs.org/wgbh/nova/secretlife/scientists/dave-sulzer/" TargetMode="External"/><Relationship Id="rId5" Type="http://schemas.openxmlformats.org/officeDocument/2006/relationships/hyperlink" Target="http://www.pbs.org/wgbh/nova/secretlife/scientists/katharine-hayhoe/" TargetMode="External"/><Relationship Id="rId10" Type="http://schemas.openxmlformats.org/officeDocument/2006/relationships/hyperlink" Target="http://www.pbs.org/wgbh/nova/secretlife/scientists/andre-fenton/" TargetMode="External"/><Relationship Id="rId4" Type="http://schemas.openxmlformats.org/officeDocument/2006/relationships/hyperlink" Target="http://www.pbs.org/wgbh/nova/secretlife/scientists/alan-sage/" TargetMode="External"/><Relationship Id="rId9" Type="http://schemas.openxmlformats.org/officeDocument/2006/relationships/hyperlink" Target="http://www.pbs.org/wgbh/nova/secretlife/scientists/emily-whit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trailers.apple.com/trailers/independent/theislandpresident/" TargetMode="External"/><Relationship Id="rId2" Type="http://schemas.openxmlformats.org/officeDocument/2006/relationships/hyperlink" Target="http://scholar.harvard.edu/files/cmhart/files/leads_040112.do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harvardforest.fas.harvard.edu/press-resources-inside-look-pitcher-plants-4113" TargetMode="External"/><Relationship Id="rId2" Type="http://schemas.openxmlformats.org/officeDocument/2006/relationships/hyperlink" Target="http://harvardforest.fas.harvard.edu/press-resources-1031-ant-story" TargetMode="External"/><Relationship Id="rId1" Type="http://schemas.openxmlformats.org/officeDocument/2006/relationships/slideLayout" Target="../slideLayouts/slideLayout2.xml"/><Relationship Id="rId4" Type="http://schemas.openxmlformats.org/officeDocument/2006/relationships/hyperlink" Target="http://harvardforest.fas.harvard.edu/press-resources-1016-hurricane-story"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5400" b="1" dirty="0" smtClean="0">
                <a:solidFill>
                  <a:schemeClr val="accent1">
                    <a:lumMod val="75000"/>
                  </a:schemeClr>
                </a:solidFill>
              </a:rPr>
              <a:t>Talking Global Change</a:t>
            </a: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with the Public and the Media</a:t>
            </a:r>
            <a:endParaRPr lang="en-US" b="1" dirty="0">
              <a:solidFill>
                <a:schemeClr val="accent1">
                  <a:lumMod val="75000"/>
                </a:schemeClr>
              </a:solidFill>
            </a:endParaRPr>
          </a:p>
        </p:txBody>
      </p:sp>
      <p:pic>
        <p:nvPicPr>
          <p:cNvPr id="3" name="Picture 2"/>
          <p:cNvPicPr>
            <a:picLocks noChangeAspect="1" noChangeArrowheads="1"/>
          </p:cNvPicPr>
          <p:nvPr/>
        </p:nvPicPr>
        <p:blipFill>
          <a:blip r:embed="rId2" cstate="print"/>
          <a:srcRect/>
          <a:stretch>
            <a:fillRect/>
          </a:stretch>
        </p:blipFill>
        <p:spPr bwMode="auto">
          <a:xfrm>
            <a:off x="685800" y="4343400"/>
            <a:ext cx="1905000" cy="1905000"/>
          </a:xfrm>
          <a:prstGeom prst="rect">
            <a:avLst/>
          </a:prstGeom>
          <a:noFill/>
          <a:ln w="9525">
            <a:noFill/>
            <a:miter lim="800000"/>
            <a:headEnd/>
            <a:tailEnd/>
          </a:ln>
        </p:spPr>
      </p:pic>
      <p:pic>
        <p:nvPicPr>
          <p:cNvPr id="21506" name="Picture 2" descr="http://media.treehugger.com/assets/images/2011/10/global20warming20skeptic-jj-001.jpg"/>
          <p:cNvPicPr>
            <a:picLocks noChangeAspect="1" noChangeArrowheads="1"/>
          </p:cNvPicPr>
          <p:nvPr/>
        </p:nvPicPr>
        <p:blipFill>
          <a:blip r:embed="rId3" cstate="print"/>
          <a:srcRect/>
          <a:stretch>
            <a:fillRect/>
          </a:stretch>
        </p:blipFill>
        <p:spPr bwMode="auto">
          <a:xfrm>
            <a:off x="228600" y="2209800"/>
            <a:ext cx="2993491" cy="1752600"/>
          </a:xfrm>
          <a:prstGeom prst="rect">
            <a:avLst/>
          </a:prstGeom>
          <a:noFill/>
        </p:spPr>
      </p:pic>
      <p:sp>
        <p:nvSpPr>
          <p:cNvPr id="8" name="Title 1"/>
          <p:cNvSpPr txBox="1">
            <a:spLocks/>
          </p:cNvSpPr>
          <p:nvPr/>
        </p:nvSpPr>
        <p:spPr>
          <a:xfrm>
            <a:off x="533400" y="5075238"/>
            <a:ext cx="8229600" cy="1782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Clarisse Hart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1">
                    <a:lumMod val="75000"/>
                    <a:lumOff val="25000"/>
                  </a:schemeClr>
                </a:solidFill>
                <a:latin typeface="+mj-lt"/>
                <a:ea typeface="+mj-ea"/>
                <a:cs typeface="+mj-cs"/>
              </a:rPr>
              <a:t>Harvard Forest Outreach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1">
                    <a:lumMod val="75000"/>
                    <a:lumOff val="25000"/>
                  </a:schemeClr>
                </a:solidFill>
                <a:latin typeface="+mj-lt"/>
                <a:ea typeface="+mj-ea"/>
                <a:cs typeface="+mj-cs"/>
              </a:rPr>
              <a:t>&amp; Education Manager</a:t>
            </a:r>
            <a:endParaRPr kumimoji="0" lang="en-US" sz="280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22538" name="Picture 10" descr="http://thereputationmanager.files.wordpress.com/2011/05/0511-0901-1901-2137_female_reporter_doing_a_live_feed_clipart_image.png"/>
          <p:cNvPicPr>
            <a:picLocks noChangeAspect="1" noChangeArrowheads="1"/>
          </p:cNvPicPr>
          <p:nvPr/>
        </p:nvPicPr>
        <p:blipFill>
          <a:blip r:embed="rId4" cstate="print"/>
          <a:srcRect/>
          <a:stretch>
            <a:fillRect/>
          </a:stretch>
        </p:blipFill>
        <p:spPr bwMode="auto">
          <a:xfrm>
            <a:off x="3657600" y="2743200"/>
            <a:ext cx="2146935" cy="2190750"/>
          </a:xfrm>
          <a:prstGeom prst="rect">
            <a:avLst/>
          </a:prstGeom>
          <a:noFill/>
        </p:spPr>
      </p:pic>
      <p:pic>
        <p:nvPicPr>
          <p:cNvPr id="14" name="Picture 2" descr="http://2.bp.blogspot.com/_wL1GhjExVjs/SxILaNblVUI/AAAAAAAAA0o/TP8P1ERhzhk/s1600/News-clipart.jpg"/>
          <p:cNvPicPr>
            <a:picLocks noChangeAspect="1" noChangeArrowheads="1"/>
          </p:cNvPicPr>
          <p:nvPr/>
        </p:nvPicPr>
        <p:blipFill>
          <a:blip r:embed="rId5" cstate="print"/>
          <a:srcRect/>
          <a:stretch>
            <a:fillRect/>
          </a:stretch>
        </p:blipFill>
        <p:spPr bwMode="auto">
          <a:xfrm>
            <a:off x="3352800" y="2590800"/>
            <a:ext cx="2819400" cy="2554377"/>
          </a:xfrm>
          <a:prstGeom prst="rect">
            <a:avLst/>
          </a:prstGeom>
          <a:noFill/>
        </p:spPr>
      </p:pic>
      <p:pic>
        <p:nvPicPr>
          <p:cNvPr id="4" name="Picture 2" descr="http://theenginerd.files.wordpress.com/2010/07/mad_science_flask_girl_yq8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2209800"/>
            <a:ext cx="252392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205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12778" t="18667" r="10000" b="12889"/>
          <a:stretch>
            <a:fillRect/>
          </a:stretch>
        </p:blipFill>
        <p:spPr bwMode="auto">
          <a:xfrm>
            <a:off x="152400" y="990600"/>
            <a:ext cx="8803574" cy="48768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52400" y="6477000"/>
            <a:ext cx="1752600" cy="24765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38889" t="72000" r="17778" b="23556"/>
          <a:stretch>
            <a:fillRect/>
          </a:stretch>
        </p:blipFill>
        <p:spPr bwMode="auto">
          <a:xfrm>
            <a:off x="4876800" y="6459414"/>
            <a:ext cx="4038600" cy="258885"/>
          </a:xfrm>
          <a:prstGeom prst="rect">
            <a:avLst/>
          </a:prstGeom>
          <a:noFill/>
          <a:ln w="9525">
            <a:noFill/>
            <a:miter lim="800000"/>
            <a:headEnd/>
            <a:tailEnd/>
          </a:ln>
        </p:spPr>
      </p:pic>
      <p:sp>
        <p:nvSpPr>
          <p:cNvPr id="7" name="Title 1"/>
          <p:cNvSpPr>
            <a:spLocks noGrp="1"/>
          </p:cNvSpPr>
          <p:nvPr>
            <p:ph type="title"/>
          </p:nvPr>
        </p:nvSpPr>
        <p:spPr>
          <a:xfrm>
            <a:off x="457200" y="0"/>
            <a:ext cx="8229600" cy="1143000"/>
          </a:xfrm>
        </p:spPr>
        <p:txBody>
          <a:bodyPr>
            <a:normAutofit/>
          </a:bodyPr>
          <a:lstStyle/>
          <a:p>
            <a:r>
              <a:rPr lang="en-US" sz="3400" b="1" dirty="0" smtClean="0">
                <a:solidFill>
                  <a:schemeClr val="accent1">
                    <a:lumMod val="75000"/>
                  </a:schemeClr>
                </a:solidFill>
              </a:rPr>
              <a:t>What do we know, and how do we know it?</a:t>
            </a:r>
            <a:endParaRPr lang="en-US" sz="3400" b="1" dirty="0">
              <a:solidFill>
                <a:schemeClr val="accent1">
                  <a:lumMod val="75000"/>
                </a:schemeClr>
              </a:solidFill>
            </a:endParaRPr>
          </a:p>
        </p:txBody>
      </p:sp>
      <p:sp>
        <p:nvSpPr>
          <p:cNvPr id="8" name="Rounded Rectangle 7"/>
          <p:cNvSpPr/>
          <p:nvPr/>
        </p:nvSpPr>
        <p:spPr>
          <a:xfrm>
            <a:off x="3048000" y="4724400"/>
            <a:ext cx="685800" cy="990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1524000" y="0"/>
            <a:ext cx="6400800" cy="6653582"/>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0" y="6610350"/>
            <a:ext cx="1752600" cy="247650"/>
          </a:xfrm>
          <a:prstGeom prst="rect">
            <a:avLst/>
          </a:prstGeom>
          <a:noFill/>
          <a:ln w="9525">
            <a:noFill/>
            <a:miter lim="800000"/>
            <a:headEnd/>
            <a:tailEnd/>
          </a:ln>
        </p:spPr>
      </p:pic>
      <p:pic>
        <p:nvPicPr>
          <p:cNvPr id="4" name="Picture 6"/>
          <p:cNvPicPr>
            <a:picLocks noChangeAspect="1" noChangeArrowheads="1"/>
          </p:cNvPicPr>
          <p:nvPr/>
        </p:nvPicPr>
        <p:blipFill>
          <a:blip r:embed="rId5" cstate="print"/>
          <a:srcRect/>
          <a:stretch>
            <a:fillRect/>
          </a:stretch>
        </p:blipFill>
        <p:spPr bwMode="auto">
          <a:xfrm>
            <a:off x="7800975" y="6629400"/>
            <a:ext cx="1343025" cy="228600"/>
          </a:xfrm>
          <a:prstGeom prst="rect">
            <a:avLst/>
          </a:prstGeom>
          <a:noFill/>
          <a:ln w="9525">
            <a:noFill/>
            <a:miter lim="800000"/>
            <a:headEnd/>
            <a:tailEnd/>
          </a:ln>
        </p:spPr>
      </p:pic>
      <p:sp>
        <p:nvSpPr>
          <p:cNvPr id="6" name="Rounded Rectangle 5"/>
          <p:cNvSpPr/>
          <p:nvPr/>
        </p:nvSpPr>
        <p:spPr>
          <a:xfrm>
            <a:off x="4800600" y="1600200"/>
            <a:ext cx="6858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0600" y="4953000"/>
            <a:ext cx="6858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dwellingintheword.files.wordpress.com/2009/12/30-scout_promise.gif"/>
          <p:cNvPicPr>
            <a:picLocks noChangeAspect="1" noChangeArrowheads="1"/>
          </p:cNvPicPr>
          <p:nvPr/>
        </p:nvPicPr>
        <p:blipFill>
          <a:blip r:embed="rId6" cstate="print"/>
          <a:srcRect/>
          <a:stretch>
            <a:fillRect/>
          </a:stretch>
        </p:blipFill>
        <p:spPr bwMode="auto">
          <a:xfrm>
            <a:off x="7620000" y="3810000"/>
            <a:ext cx="1524000" cy="1848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Apples and Oranges?</a:t>
            </a:r>
            <a:endParaRPr lang="en-US" b="1" dirty="0">
              <a:solidFill>
                <a:schemeClr val="accent1">
                  <a:lumMod val="75000"/>
                </a:schemeClr>
              </a:solidFill>
            </a:endParaRPr>
          </a:p>
        </p:txBody>
      </p:sp>
      <p:sp>
        <p:nvSpPr>
          <p:cNvPr id="3" name="Text Placeholder 2"/>
          <p:cNvSpPr>
            <a:spLocks noGrp="1"/>
          </p:cNvSpPr>
          <p:nvPr>
            <p:ph type="body" idx="1"/>
          </p:nvPr>
        </p:nvSpPr>
        <p:spPr>
          <a:xfrm>
            <a:off x="381000" y="1447800"/>
            <a:ext cx="4192588" cy="639762"/>
          </a:xfrm>
        </p:spPr>
        <p:txBody>
          <a:bodyPr>
            <a:normAutofit fontScale="70000" lnSpcReduction="20000"/>
          </a:bodyPr>
          <a:lstStyle/>
          <a:p>
            <a:r>
              <a:rPr lang="en-US" sz="3200" dirty="0" smtClean="0"/>
              <a:t>The public may see scientists as</a:t>
            </a:r>
            <a:r>
              <a:rPr lang="en-US" dirty="0" smtClean="0"/>
              <a:t>	</a:t>
            </a:r>
            <a:endParaRPr lang="en-US" dirty="0"/>
          </a:p>
        </p:txBody>
      </p:sp>
      <p:sp>
        <p:nvSpPr>
          <p:cNvPr id="4" name="Content Placeholder 3"/>
          <p:cNvSpPr>
            <a:spLocks noGrp="1"/>
          </p:cNvSpPr>
          <p:nvPr>
            <p:ph sz="half" idx="2"/>
          </p:nvPr>
        </p:nvSpPr>
        <p:spPr/>
        <p:txBody>
          <a:bodyPr>
            <a:normAutofit/>
          </a:bodyPr>
          <a:lstStyle/>
          <a:p>
            <a:r>
              <a:rPr lang="en-US" sz="2800" dirty="0" smtClean="0"/>
              <a:t>Boring</a:t>
            </a:r>
          </a:p>
          <a:p>
            <a:r>
              <a:rPr lang="en-US" sz="2800" dirty="0" smtClean="0"/>
              <a:t>Hair-splitting</a:t>
            </a:r>
          </a:p>
          <a:p>
            <a:r>
              <a:rPr lang="en-US" sz="2800" dirty="0" err="1" smtClean="0"/>
              <a:t>Caveating</a:t>
            </a:r>
            <a:r>
              <a:rPr lang="en-US" sz="2800" dirty="0" smtClean="0"/>
              <a:t> things to death</a:t>
            </a:r>
          </a:p>
          <a:p>
            <a:r>
              <a:rPr lang="en-US" sz="2800" dirty="0" smtClean="0"/>
              <a:t>Unable to articulate a bottom line</a:t>
            </a:r>
          </a:p>
          <a:p>
            <a:r>
              <a:rPr lang="en-US" sz="2800" dirty="0" smtClean="0"/>
              <a:t>Unintelligibly </a:t>
            </a:r>
          </a:p>
          <a:p>
            <a:r>
              <a:rPr lang="en-US" sz="2800" dirty="0" smtClean="0"/>
              <a:t>jargon-y speakers</a:t>
            </a:r>
            <a:endParaRPr lang="en-US" sz="2800" dirty="0"/>
          </a:p>
        </p:txBody>
      </p:sp>
      <p:sp>
        <p:nvSpPr>
          <p:cNvPr id="5" name="Text Placeholder 4"/>
          <p:cNvSpPr>
            <a:spLocks noGrp="1"/>
          </p:cNvSpPr>
          <p:nvPr>
            <p:ph type="body" sz="quarter" idx="3"/>
          </p:nvPr>
        </p:nvSpPr>
        <p:spPr>
          <a:xfrm>
            <a:off x="4648200" y="1447800"/>
            <a:ext cx="3962400" cy="639762"/>
          </a:xfrm>
        </p:spPr>
        <p:txBody>
          <a:bodyPr>
            <a:normAutofit fontScale="85000" lnSpcReduction="10000"/>
          </a:bodyPr>
          <a:lstStyle/>
          <a:p>
            <a:r>
              <a:rPr lang="en-US" sz="2500" dirty="0" smtClean="0"/>
              <a:t>Scientists may see the public as</a:t>
            </a:r>
            <a:endParaRPr lang="en-US" sz="2500" dirty="0"/>
          </a:p>
        </p:txBody>
      </p:sp>
      <p:sp>
        <p:nvSpPr>
          <p:cNvPr id="6" name="Content Placeholder 5"/>
          <p:cNvSpPr>
            <a:spLocks noGrp="1"/>
          </p:cNvSpPr>
          <p:nvPr>
            <p:ph sz="quarter" idx="4"/>
          </p:nvPr>
        </p:nvSpPr>
        <p:spPr/>
        <p:txBody>
          <a:bodyPr>
            <a:normAutofit/>
          </a:bodyPr>
          <a:lstStyle/>
          <a:p>
            <a:r>
              <a:rPr lang="en-US" sz="2800" dirty="0" smtClean="0"/>
              <a:t>Unconcerned with accuracy</a:t>
            </a:r>
          </a:p>
          <a:p>
            <a:r>
              <a:rPr lang="en-US" sz="2800" dirty="0" smtClean="0"/>
              <a:t>Superficial</a:t>
            </a:r>
          </a:p>
          <a:p>
            <a:r>
              <a:rPr lang="en-US" sz="2800" dirty="0" smtClean="0"/>
              <a:t>Sensationalist</a:t>
            </a:r>
          </a:p>
          <a:p>
            <a:r>
              <a:rPr lang="en-US" sz="2800" dirty="0" smtClean="0"/>
              <a:t>Focused on controversy</a:t>
            </a:r>
          </a:p>
          <a:p>
            <a:r>
              <a:rPr lang="en-US" sz="2800" dirty="0" smtClean="0"/>
              <a:t>Ignorant</a:t>
            </a:r>
          </a:p>
        </p:txBody>
      </p:sp>
      <p:pic>
        <p:nvPicPr>
          <p:cNvPr id="7" name="Picture 2"/>
          <p:cNvPicPr>
            <a:picLocks noChangeAspect="1" noChangeArrowheads="1"/>
          </p:cNvPicPr>
          <p:nvPr/>
        </p:nvPicPr>
        <p:blipFill>
          <a:blip r:embed="rId2" cstate="print"/>
          <a:srcRect/>
          <a:stretch>
            <a:fillRect/>
          </a:stretch>
        </p:blipFill>
        <p:spPr bwMode="auto">
          <a:xfrm>
            <a:off x="3581400" y="5257800"/>
            <a:ext cx="914400" cy="1600200"/>
          </a:xfrm>
          <a:prstGeom prst="rect">
            <a:avLst/>
          </a:prstGeom>
          <a:noFill/>
          <a:ln w="9525">
            <a:noFill/>
            <a:miter lim="800000"/>
            <a:headEnd/>
            <a:tailEnd/>
          </a:ln>
        </p:spPr>
      </p:pic>
      <p:pic>
        <p:nvPicPr>
          <p:cNvPr id="7170" name="Picture 2" descr="http://images.clipartof.com/thumbnails/438889-Royalty-Free-RF-Clip-Art-Illustration-Of-A-Cartoon-Black-And-White-Outline-Design-Of-A-Stunned-News-Reporter.jpg"/>
          <p:cNvPicPr>
            <a:picLocks noChangeAspect="1" noChangeArrowheads="1"/>
          </p:cNvPicPr>
          <p:nvPr/>
        </p:nvPicPr>
        <p:blipFill>
          <a:blip r:embed="rId3" cstate="print"/>
          <a:srcRect r="12000"/>
          <a:stretch>
            <a:fillRect/>
          </a:stretch>
        </p:blipFill>
        <p:spPr bwMode="auto">
          <a:xfrm flipH="1">
            <a:off x="4419600" y="5258988"/>
            <a:ext cx="1295400" cy="159901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172200" cy="1143000"/>
          </a:xfrm>
        </p:spPr>
        <p:txBody>
          <a:bodyPr>
            <a:normAutofit/>
          </a:bodyPr>
          <a:lstStyle/>
          <a:p>
            <a:r>
              <a:rPr lang="en-US" b="1" dirty="0" smtClean="0">
                <a:solidFill>
                  <a:schemeClr val="accent1">
                    <a:lumMod val="75000"/>
                  </a:schemeClr>
                </a:solidFill>
              </a:rPr>
              <a:t>Consider Your Audience</a:t>
            </a:r>
            <a:endParaRPr lang="en-US" b="1" dirty="0">
              <a:solidFill>
                <a:schemeClr val="accent1">
                  <a:lumMod val="75000"/>
                </a:schemeClr>
              </a:solidFill>
            </a:endParaRPr>
          </a:p>
        </p:txBody>
      </p:sp>
      <p:sp>
        <p:nvSpPr>
          <p:cNvPr id="3074" name="AutoShape 2" descr="data:image/jpg;base64,/9j/4AAQSkZJRgABAQAAAQABAAD/2wCEAAkGBhQSERUUEhQVFBQUFRQUFBQUFBQUFRUVFBQWFRQUFBQXHSYeFxkkGRQUHy8gIycpLCwsFR4xNTAqNSYrLCkBCQoKDgwOGg8PGiwkHBwpLSwtLSwsKSwpLCwsNCwsLCkpLCwsLCksKSwpLCwpKSwsLCkpLCwpLCwpLSwpLCkpKf/AABEIALcBEwMBIgACEQEDEQH/xAAcAAABBQEBAQAAAAAAAAAAAAAFAAIDBAYBBwj/xABEEAABAwIDAwgHCAAFAgcAAAABAAIDBBEFEiExQVEGEyJhcYGRsQcjMlJykrIUM0KCocHR8BVDYtLhU6IkRGNzg8Lx/8QAGgEAAgMBAQAAAAAAAAAAAAAAAAQBAgMFBv/EACcRAAICAQQCAwEAAgMAAAAAAAABAhEDBBIhMRNBIjJRcWGxFIGR/9oADAMBAAIRAxEAPwDyeOIWGg2DcOClbGOA8AuRDQdg8lIuqkqExoYOA8Ar9Ixu9rflb/CphSxlTtQWFnMj91nyN/hNZGy/ss+Vv8Km0pKNiI3BMCP3GfI3+F31XuM+Rv8ACGXXAUbEG4IPbHb2GfI3+FQnjbua35Wrt00qygg3EQgb7rflCX2dvut+UKRdVtpFsj+zt91vyhLmG+635QpErKdqCyPmG+635QtRgGFxuaLsYe1jT+yzdkSONOjjDIyA4+04m2UHSwO4rHM1GNl4W2bGrioqdmabmGcAWR5j2NtcrOV3LWgbpHTiQ8eajY39Rf8ARYucuJJ2k7SSDcXy7SNm3xKrGnsbabhpfb1cVzHKxtNro1MnLWM/+UgtuFhfvIYonY1DKLGFjDxa1pH0g/8A4s48C9rf22iXNEXtew7dNp1Nur9FEZVyiXKT7C32dpFwGkXtsG3hZNNO33R4BDmyEWud9hrps4bldgqNAHbeN/74p7FqIviQtKD9D/s7fdHgE7mG+63wCkCdZONIxsrPgb7o8Amcy3gPAKw8JmVG1E2Na0D8LflC6SPdb8o/hKy4Qo2oLFp7rflCaSPdb8o/hOXCFG1BY3T3W/KEwtHBvgE4hcsq7UFjCwcB4BNMQ4DwCkK4ikSD6hgzHQbvJcTqn2j3eQSScl8mbroIRjQdg8k4Bdjb0R2DyCdZOxXAuzgCewLlk9gVwJmJwCTAnZUUVOWXAFJbRNDVNAKyaQpcqYQgBoCVk/KkWqQGALtk8NXbIA7TUD5ntii1e8+A3uNlpqTkA1rfWOzOO0gAADhr/dUd9GuENa18rxq62umzdr3LRy0WY6Lzms1EpytdHW02KK7POpfR5tOa4Dei1uhJHElCqzkjNG3Mxt9osdo/4/letihNlG+D9Ej55rsb8UH0eNHkjORm5l9tlujfdsBKqnCzH7bH5gRYWvY36tuw2IXtUtOqM9JfbtG/erLUy9or/wAePpnjjqO4ym7Tc7b31vuPemSUzgdp0sRe/DQA7joV6LjGEtF3W6VxY2B/UjTfs12rIYkLsILbEEWtoBoLA32nTrTWPLuFsmLaDKaaxDTt3d25XgEOkh6OYbCRqNNQSL6+H6olA/M0ELsaXLuW1+jn5YVyRvaoy1TvamWTpiR2TSFJZcyoJI7JpClLUwtUAMsmqQtTSFBJGuEKQhNIUUAOqvaPd5BJdqh0z3eQSSEvsxhdBdrOi34W+QXMqtBnRb8LfpCiLU9HoXZHlT2hdsutCsQTRhPDVyIKZjFIDMqTWKbm11saiwojyJhYrORMc1SQQhiWRS5V2yAH0lJmVyqw2zN2pA17b2/RcoJAAisLedmgbew5wlw45Y3OA8Ql9RJxg2vw2xRTkkbDA6Hm4A0bXBpPbvHcjNA8tvdVI52sABc0EjNYkXsTwVumqGHeF5rm7OuuqLwcCNgVCTTdxVgkWvdRzNHHwUT5RaPBWDtdQqdbsuBpfRELDcUMxAE9nVtKxfCNI9gHENo2HjfXYgNZGzKcrdNl3DdYDN43sf1WingzNPkRfZsuEFr4j2XB262269osDrwV8UiMsTC1MDQbNzG3Vb9r8Vdw+K0Y27zr2qPFgc5IuN2Xq0IJFtuoVnDWerFzc3N+4kWXc0X2/wCjk5+EMlaorK3OxV8q6wmR5VyykLUmsugFyRWTS1X46LMpHYSVm8sUbLFIFEJparslLZVnssVKkpdFZRceyEtTSFKQmEKSoMqx0z3eQSXaz2z3eQSSE/szddGjjZ0G/C36QonsVuFnQZ8DPpCjkYno9GDKll1oTi1IBWKlinbdFaKjzIbSBaTCY9Enqcjj0P6XGpcscMLFtio1FHlWsMXRQPEI0nDNKxx4Y0wM+NQyRq1ImuYutHo481TZSslZSPYuNatChwGy0vJqnzgPAs+MyEO4ksLbOHAZ2nxWeyrZcgYs7ZGnYN/xC5+kJHXp+F0NaVrycmPxSC5kPOTSmIsM0zcrI2F7wxvSJ1AJ3A2F1X5NOrCRI17hFdzA55JYS21xYbDYg/0r1aTCmi7Wts0ghwuAHX25hYg36xuXBhByiNp6J0DG3DWgm5FhYW7lwvJcaZ0vGrssUcTzCCTc7Sd3HRYjGeUdW2RwjDRkNrOI6VzpYE6nqW5bMWsy9oHftN0OqMFY92ZzdD7RbYFw91x907CN+wpaDW43a4MHSekeqDtWsI2WBF+8XutPhPLiOezH2ZL7pBAPZfb5LmNclYKmdkkjCGtyjmWuDYjla1rTkIs3osY05bXDAhk3JJ0b7xjNDe4ieQSw7jFJtFuBW85Y2uDKMJpmplgv0mi19bLO43Dl1A26EHeLgo9STZGBshtwuhXKUc5H6sFxGo3XPC6XivlaNm+KMDilRdzr9G4DbWG219AdNo07PG5Sw5WNHAD/AJR+XkjmyGaXMcwcGMaNNNhcb6bPAKHEaERvczLlLWte1weXB7CcrrgjRzXW2bQV2NFqccZbX2+DnajT5HHculyA6hqrEK7UtVYtXdOWRWUkDUi1SU7dVSfRpj+yDGHQiyLvoxluqeGt0Rd2xcSTds7qSpGUxOCyCTt1WoxZmizdS3VO6RsS1qVIqEJpCmLUwtXQOaCK0dM93kEk6uHTPd5BJc+f2YxHo11Mz1bPgZ9ITJYlbomeqZ8DPpCdLCnF0YsDPYuCMq3LFquxMV7KjaRhWnwsWQ+iw26K0tKWpPUR3junybAsZOihFeLq8WlRyUWYJaOGnYy86qjNyN1TxGiU+H2VUC2hXTi+Dly5dlKWJQBqIysVRzVoigwNWs5BzZXSj4D9Q/hZcNR/kjLllcN7m6flOvmldarwSN9O6yI3pcTpb+9STXkNdbjlv121t2Db2hQGqsLDadB370NhxGqbJIXNZlAIaGOcXuF+BaG2I3A9y8zZ2lEt1hIA00BOqfRVzXEsBubZrdV7XWaruU1USDDTPmbq57CRFbdsdq53YFPDUTzMErYHU8jbua12wkD2TvIOzYsVFrk1dPhmlNGL3/vglWQBrLjaOO/qXKKvEkbX7Mwvbuv4qGrqQdNVdtJGaTsDSY9ENHty2N+kP3VY8ooiLNcw3OwHXwVioewElwBtxCzWF4aJnPmsADKcthuGn7KLbRrtVmuiqQ5vRad27bbZ5lC6/B3SvDhpZr2m+8OLT3eyjkE+lmt1A16l2ihllkydFt72vvKFJxaku0UfCa9MxeL8mHxxmS4IbqRsNtlxxWeDF6dX0TnB8b7Da0216ljMbwA04a4OzNcbdYNrr0Oi1vk+GR/I5Op0+z5Q6BDYFNFSdSfSsuQtBQ0otqE/OVCkVyUqMEK4+dWxRAahRy0twkXji2OeeSQIrWEjYgdRSHgtnHSggdaoYhSDgtcdQ6Msk3Psyb4tFWc1X6ttiR1qk4JtCrAtePWHu+kJLuID1h7vpC6kJ/ZjEekbfDR6tnwM+kKy+NVsL+7Z8DPpCJFmibRkBKmPXRTU1AbglW44bvCMQU4KiUqBKyTD6XRX2QaFV6N+XxVx8wS8rs2RG2LRTRxKJ8w0UnPqOQKtZTIFPSm5K0skqG1VgVtjk0UkgM5uiqvar8g1VWQaplGJCAiGCSZZ2HicvzAjzsqVlJGbEEbRYjtGqjJHfFx/VRaEtsk/w3cc4DtewDrO39vFddisYJGccNNg77WQnFYpJojzBDXObcOIuACOHYVmeTHJCodM4ymKZwBLIpGy2cLDY6MgscOBuLLyWOF2megbNxNjkegzDTruNumqmjxRtr3BHEEH+lZys5LVJtbD6VoGrnmaUXvsPSFxv4rLx4NXRVDWxGNzS0F5DjzdiTf2tb9Q2acVaWN/oX7o9FbMACG7L5h2OJ07jm/RQvqFDTRkDWws2xtxJvp4LrQkn2bIHcpCWwFw4JnJGTLSx36ye0nVHpacPjAtc20HWgOM4aaalsxxMhNzw6R1AHUt1H4lC1RYg4lz2na8i3UNETo8TLngD2hZ2m6x2X4rF4XXmKnIdcuBcbjW6OYfII4GvzdN3TJ7dyiSoFTQfqpXFxOy5Jt2m6HYjQGduU8bg9YQuPlzFnLCbvGiLur7xl9rCytjbhJOPZWUVKLT6AsWG2PYilEwWsVVhqQAmtxAL073SXJwuE+Ao9oAVeQWVWXExbaqj8UB0VVBkuSCh0VeoaDtQ+XFQoZMVB2KygyHJEFbQjW+9ZuWOxI4LQ1mIhw0QGodc3W8L9mUgBiI9Yfy/SEl3EfvD+X6Qkkp/Zm8ekbTC/YZ8DPpCMMbohGFewz4GfSEcgbomvRmDpnZXXU3+IaJV8SCP0VlFMq3QUbi1lK3G7iyBqWJX2IjcwwMVKlbiRKEKzCo2oLYROIFQS1ZKjLVHZCSC2SkqF4U4CikCsiCOy60JAKriWICFl9pPsj9z1KW1FWwSs2WBVPqxf8ADdp6gNQfArD1fLefPnYWhoddrC0Ho3uAXe1e28EanRaP0c0LpKOoqZCSJKgQ7dMoi6RA3dJwHcsHjOGzU/Rcxt45ebb0ZD9obI0ljr3yub6sizbEF2tzs89UfNN/vP8A6dXfLxxr0XcT5Y1FVZzpHsbpljbI/K3rOozHrOzz1vI/Fi+DM83e1zmF2wusAQTxNnAX6lgWYTPDLHBLGxr2sllA5syGS8bnCN4abvIczIBsa6561v8Ak1gToKdjZdHm73jblLgOjfeQAO+6w1LjsVGun3eR7gnLVX2bzr3Jhm08kyV4Gg7E+ip7nMe5c2vZ0L9Iv4fI5vWbE9gAufBcxZrZIzfdqj/JXBi93OuHQFw0H8ZIt4LDM5Qx8/PED91NNHrvbHI5oI46BOQxy2WLPJHftKlHHla4bNtu9GJOT3PRMMZylmhB9kgbj1pwbG8iwG3MewLR0zQyMAbbX8dVXs06PNKX0fy/aHyztAaXEgNPhsWgxI83TuA0GgAv1o5iFQ4DV1lm8dB5oHdn18DZMab554J/v+jLP8cUmCW1xsq0lQdyVlG4L1NI89ZwyHimOeeKfZMcEARl5TCU9wTCEEjSoiFMQo3BQQAsS+8d+X6QuLuJfeO/L9ISXPn9n/RmPSNphX3bPgZ9IR6mQDCD0GfAz6QtBThM+jNEdazRAKhmq0tSNECqo9VaBEigQnRlJzVxq2MyYFWoChU+JRs2uueA1Kpv5UW9hne4/sFlPJCPbLqLZq7KOyx03Ked2xwb8LR5lUJMTlO2V5/MVg9TFF/Gz0Td/KH1mLxM9p4vwHSP6LCuncdrie0krrBqqPVfiJWP/JqZOUYPsNPa7T9AgmI1JebuNyVHGVDUSLCeWU+y6ikfSHo9wNn+DU8RFhLFzjrbc0rjJmB4gkeCw/pGwSanjYJgHR/aIRHKNhJeLtLdrTlBNuraV6D6MJ8+FUh4RBnyOcz/AOqzfpjxVjH0LX2LI5ZquQX0P2WMZGHrc+RrfzJWUU3fsYjJpV6MI7GhLVSVBGrGiCO41BaS+Z3cXNb2FyL0dXJJfaAeP90RLk/yKlZhtO9zOcdK3nni13h0pzi42nQg6cSj2Dch5XC7xzYPH2rdTePbZJ5INukuhzHNJbm+wBR4fcgWLiToAL3PUBtWwwnkgbh0+g2iMa/ORoOwI/h2DRwCzG673HVx7Tw6horjnAC50HE6DTeSrw06XMuSk9Q3xEB8r+UseH0j5nWu0ZYmbM8hHq2AcLi54BpO5fMtLUuDs97vLi4u4uJuT3knxWh9J3Lf/EKv1Z/8NCSyEbn69OYj/VYW/wBIHErMtKdjwJS5N1gVV9ozNY4se2xcNoc07xwW0NdkHSubaLx3BMZ+z1DJPwg2eOLTof57l6ux4lYC0hzXC4PEJHURqd/p0NPO41+EMuJB7uHarUcbZGZXC4KpQYNYkkfqVdhitsSrbi7Q06kqZk8To+alczcNR2HUKk4LU4rSNfL6yzAQwCTNqHOJaLsOhbff1rM1MRZI+N3txvMbxwc39iLEdRC9TpdTHNBc81yeez4njk/wismuCkTXBNmBC4KNSkJhCAGFMcpUwhDJM/iY9a78v0hJOxT7135fpCS50/s/6MR6RrcJPQZ8DPpC0lMsxhh6DPgZ9IWkozomX0ZImmQqpjRSYqo9l1MSWAK6UMaXHd+p4LLVOKOkJBNgNw0H/KKcqKnplg2NH/cdT+yzLX9LuSufK26XReEaRZJXLpl10JY0E5MBUoamc0oChNU0ZTGtB/hWGiyAFc2TBBdS3XbqQPof0Uw3wmNjtnrBpp0XnNp85XhXLTBrV1ayN/Osp3Fz3kBmrnta5mUXFwXEaWvzZK9m5H422lwH7RmBEUb3u1/GGgNj+IuyDqzIF6N+SzXYXUS1Dc01bHPK4u1OR0bwwjrJzPv/AKwqPs0XRq+T8JqqCnkktMySFjibAgdEAjL+GxBGnBBuemw9xnpbvgBvLA5xIy73MJ1FuO0b7i6xvox9IM9JBzTunHC9wdE7QtDjm6DvwnMX6HTs2rf8oZRVMikozmZNtI0y7S4uG7Y4EbiOtbwn1GfTKte0bXBcciq4GzQuzMdcf6muGjmOG5wK8/8ATPyt5mD7JG6z52nnSDq2HZl7XnT4QeKq+jehnoqh8eQiGQ3lu67Q7YxzOsDTYLga7AvL+WGOmrq5Zibhzzl4ZAbMt1WA8VjSvgG+AA6PanOOgUgC6pIKUzl65yWDIKejjub1MJla43Ic8kuexp2DKLCy8qnAXrPoax5kkTqGYNcGnnYWvAILT7YAO8O1/MsskNyo1xT2uzSsj01THRrWnBYS2wbl4ZSRbsWZxLkI+SZhNVJ9nveSKwa9wGxrXstoTod9ko9PIb86KeFYYKuZxLSYosoL/wAJc19ywcToOy6899JNdkxWoMRtcQ5wNheIwDccbZV7XiVdHSUxdYMZG3otaLAAbAAvmnE650s8kr/ake557zoO4WHcm8MfH0J5Zb+wrTY8Do8W6x+4RNkgcLtII4hY8qzS1BYbt0Pn2jguhDUtfbkVljXo0xCjIRqhw4TxMkZezh4EaOHcQU2qwbKE0s0WDwSqwKQmFSvaoitjEAYp9678v0hJdxT7135fpCS58/s/6MR6RpsNd0GfAz6QtLRHRZfD/ZZ8DPpC0VE7RNPoxRbqFAHgAk7ACT2DUqSZ6B8p6/m6cgbZOiOz8R8NO9VbpWW7Ziq+pL3OcdriXeJQ38Y/u5XJVUkFiD1jzXMZuiwF264kgsODl0OTLpXQBIWg9vFSAqDMnCRBBNddLlHmXQgDa0dY+pw+kwuMnNV1xz2/DBG2K5PVmLnf/EV6zyorhTwujhFjzbaeJjRfV3q42239H9AsH6FMGElbPUHVtHE2nj/9yTMZXjwk+dek0FEwk1EgzOZK/mmnZmtkDrcQLgHdcqIumX9HkU+ERYdiNQzEGc8KijdURht2Ez3Lg1pjsAczZBcWCN+ieuIic3OXdOJ5DiNkrcjnCwGmZg8R2kX6a9ZaefN6wOe069LJcZTbcAQ/xRH0acmnMpTWyHK1sT44xszWIzPP+m7AB13O4K8koxe7siLt8Gu9Jdf9koJnsOV8toWW4zaOcOsRtkPcF8+uK9Q9NPKATMoo2nR0bqlw632jYO3SZeW3VSGOulmTLpXQQMl29alpq98TmyxOLJInZ2kbQRu7CLi2+6gkSB8UEn0fyG5cR19O14IbKBaRl9Wu36cOC0EswG1fK2G4rJTTCWF5Y8fK4cHDeF6ZD6WopYAJSY5BbMAC4OG/Kf5UUG4I+lTlE3mxGDYXu7XbbYB3+S8be65J4ozy35TR1LzzLSGC3Td7b7eQQGJ1xxQVZNGb6KSzh1qtexUrZ/HYpA9V9Fr+cppGH/Llv3SMB82uRzGKUBpQ/wBF2DOipDK/Q1Ba9reEbLhhPWbuPZZFsbPRNlEXUhuFuNHnc41Paq5Vypbqe1VHBduDtHMyKpGfxX7135fpCS7iv3rvy/SEkhP7P+msekaKh9hnwM+kI/RnRZ+jPQZ8DPpCOUTtE36MV2WZXLDcqq7PKW7mWb37Xfr5La1D15pUPzFxO0uJ8dUtqHUUjSHZEX3UVSNE4pP1aexJNGqHrhXIXXA7E4oJRxc3pxCa/igkSQK4UkASBytUT7Ev/wCm3MOt+jYx85b4FUlcIyxtG915T2NuyIfMXu7ggGe0+gWMNoqg/wDqAk9jCD5FXavlNzFEyU6vkc/mmHYbudqR7oABPaBvWZ9DmI5MOrtfZBP/AGO/lUcKw6fEqlsTTZsbGtL7XbDCzTQb3E303kncNNMVK5P0S0+gLNhE+IumyAvcxjppHHcGNc61+JsQ0eQC1zeVgfgFMGaCONsUm674uj+wd2lbOIQ0TW09M0CwJe7Qm5Fi57vxPP6DhoF4Ji9W6mZU0A9kVWYG+xtiNO0BqiD3S8klx6In8VtXZFjOJGaXMTcNa2NvU1tzYdWZzz+ZUMybmSzqrduyBySbmSzKCRsiaw638Oz/AJXJTu/tk5yAI51AVPMFXcqsqjp2LlMbkC9r6XJsO8pt01p29RugsWXngnh9jdRSEHYNN2zXwSvogqexejXlG6aAwPN3QBuV3GJ1w1p62kEdluCO4u4ZSvPfRXPZ8/DLF3EOdpfsN+5bKvlLlrDE5OzdZlGP+TJ1R1PaqrwiNbTW1Q9660ejnSdu2Z3FfvXfl+kJJYr9678v0hJIz+z/AKbx6QYpsTiDGDPsa3c73R1IpSY3CP8AMHyv/wBqSSt5pURsRFjHKWJkbi12YkWAAcLk6bSNixTp28f0KSSWy5HJ8miikR86OPmmiUDf5pJLOyaGQSgC3AlTiYcfNJJRZNHXTN4+aaZRbb+hSSRZNDWyi23zXTIOPmkkiwoTHgkC9rkC+ulza6sVtY1xOU6E2bt0YwZGDwBPekkosKNdyDx6OKhr43Ps+QNbGLP6RfZm0Agd69MwPH6CgpObinDpn3dLJzUwzPtuuzQDY0d+0ldSQnzRZ9GNxflzFE0c0/NI64Byvs0Da92YanXQcdvX5tiFaHzFxN817k3uTtueJvfxSSW85tqilFXnxx804Tjj5pJLCyaO88OPmlzw4+aSSLChvOi+3zXTMOPmkkiwoa6YEbfNV3OC4kgiht00HVdSUEkgkuN2mmzr/wCV0vXEkBR6DyFxuGOlLZHhrhI42yvNw4NsbtB/oWj/AMfpSPvR8kn+1JJMxyNIptQNq8Vp3f5o+WT/AGqr9qp/+oPlk/2riS188kU2IzOMzRmZ2V1x0bGzvdHEJJJJdzbdmqiqP//Z"/>
          <p:cNvSpPr>
            <a:spLocks noChangeAspect="1" noChangeArrowheads="1"/>
          </p:cNvSpPr>
          <p:nvPr/>
        </p:nvSpPr>
        <p:spPr bwMode="auto">
          <a:xfrm>
            <a:off x="7302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CEAAkGBhQSERUUEhQVFBQUFRQUFBQUFBQUFRUVFBQWFRQUFBQXHSYeFxkkGRQUHy8gIycpLCwsFR4xNTAqNSYrLCkBCQoKDgwOGg8PGiwkHBwpLSwtLSwsKSwpLCwsNCwsLCkpLCwsLCksKSwpLCwpKSwsLCkpLCwpLCwpLSwpLCkpKf/AABEIALcBEwMBIgACEQEDEQH/xAAcAAABBQEBAQAAAAAAAAAAAAAFAAIDBAYBBwj/xABEEAABAwIDAwgHCAAFAgcAAAABAAIDBBEFEiExQVEGEyJhcYGRsQcjMlJykrIUM0KCocHR8BVDYtLhU6IkRGNzg8Lx/8QAGgEAAgMBAQAAAAAAAAAAAAAAAAQBAgMFBv/EACcRAAICAQQCAwEAAgMAAAAAAAABAhEDBBIhMRNBIjJRcWGxFIGR/9oADAMBAAIRAxEAPwDyeOIWGg2DcOClbGOA8AuRDQdg8lIuqkqExoYOA8Ar9Ixu9rflb/CphSxlTtQWFnMj91nyN/hNZGy/ss+Vv8Km0pKNiI3BMCP3GfI3+F31XuM+Rv8ACGXXAUbEG4IPbHb2GfI3+FQnjbua35Wrt00qygg3EQgb7rflCX2dvut+UKRdVtpFsj+zt91vyhLmG+635QpErKdqCyPmG+635QtRgGFxuaLsYe1jT+yzdkSONOjjDIyA4+04m2UHSwO4rHM1GNl4W2bGrioqdmabmGcAWR5j2NtcrOV3LWgbpHTiQ8eajY39Rf8ARYucuJJ2k7SSDcXy7SNm3xKrGnsbabhpfb1cVzHKxtNro1MnLWM/+UgtuFhfvIYonY1DKLGFjDxa1pH0g/8A4s48C9rf22iXNEXtew7dNp1Nur9FEZVyiXKT7C32dpFwGkXtsG3hZNNO33R4BDmyEWud9hrps4bldgqNAHbeN/74p7FqIviQtKD9D/s7fdHgE7mG+63wCkCdZONIxsrPgb7o8Amcy3gPAKw8JmVG1E2Na0D8LflC6SPdb8o/hKy4Qo2oLFp7rflCaSPdb8o/hOXCFG1BY3T3W/KEwtHBvgE4hcsq7UFjCwcB4BNMQ4DwCkK4ikSD6hgzHQbvJcTqn2j3eQSScl8mbroIRjQdg8k4Bdjb0R2DyCdZOxXAuzgCewLlk9gVwJmJwCTAnZUUVOWXAFJbRNDVNAKyaQpcqYQgBoCVk/KkWqQGALtk8NXbIA7TUD5ntii1e8+A3uNlpqTkA1rfWOzOO0gAADhr/dUd9GuENa18rxq62umzdr3LRy0WY6Lzms1EpytdHW02KK7POpfR5tOa4Dei1uhJHElCqzkjNG3Mxt9osdo/4/letihNlG+D9Ej55rsb8UH0eNHkjORm5l9tlujfdsBKqnCzH7bH5gRYWvY36tuw2IXtUtOqM9JfbtG/erLUy9or/wAePpnjjqO4ym7Tc7b31vuPemSUzgdp0sRe/DQA7joV6LjGEtF3W6VxY2B/UjTfs12rIYkLsILbEEWtoBoLA32nTrTWPLuFsmLaDKaaxDTt3d25XgEOkh6OYbCRqNNQSL6+H6olA/M0ELsaXLuW1+jn5YVyRvaoy1TvamWTpiR2TSFJZcyoJI7JpClLUwtUAMsmqQtTSFBJGuEKQhNIUUAOqvaPd5BJdqh0z3eQSSEvsxhdBdrOi34W+QXMqtBnRb8LfpCiLU9HoXZHlT2hdsutCsQTRhPDVyIKZjFIDMqTWKbm11saiwojyJhYrORMc1SQQhiWRS5V2yAH0lJmVyqw2zN2pA17b2/RcoJAAisLedmgbew5wlw45Y3OA8Ql9RJxg2vw2xRTkkbDA6Hm4A0bXBpPbvHcjNA8tvdVI52sABc0EjNYkXsTwVumqGHeF5rm7OuuqLwcCNgVCTTdxVgkWvdRzNHHwUT5RaPBWDtdQqdbsuBpfRELDcUMxAE9nVtKxfCNI9gHENo2HjfXYgNZGzKcrdNl3DdYDN43sf1WingzNPkRfZsuEFr4j2XB262269osDrwV8UiMsTC1MDQbNzG3Vb9r8Vdw+K0Y27zr2qPFgc5IuN2Xq0IJFtuoVnDWerFzc3N+4kWXc0X2/wCjk5+EMlaorK3OxV8q6wmR5VyykLUmsugFyRWTS1X46LMpHYSVm8sUbLFIFEJparslLZVnssVKkpdFZRceyEtTSFKQmEKSoMqx0z3eQSXaz2z3eQSSE/szddGjjZ0G/C36QonsVuFnQZ8DPpCjkYno9GDKll1oTi1IBWKlinbdFaKjzIbSBaTCY9Enqcjj0P6XGpcscMLFtio1FHlWsMXRQPEI0nDNKxx4Y0wM+NQyRq1ImuYutHo481TZSslZSPYuNatChwGy0vJqnzgPAs+MyEO4ksLbOHAZ2nxWeyrZcgYs7ZGnYN/xC5+kJHXp+F0NaVrycmPxSC5kPOTSmIsM0zcrI2F7wxvSJ1AJ3A2F1X5NOrCRI17hFdzA55JYS21xYbDYg/0r1aTCmi7Wts0ghwuAHX25hYg36xuXBhByiNp6J0DG3DWgm5FhYW7lwvJcaZ0vGrssUcTzCCTc7Sd3HRYjGeUdW2RwjDRkNrOI6VzpYE6nqW5bMWsy9oHftN0OqMFY92ZzdD7RbYFw91x907CN+wpaDW43a4MHSekeqDtWsI2WBF+8XutPhPLiOezH2ZL7pBAPZfb5LmNclYKmdkkjCGtyjmWuDYjla1rTkIs3osY05bXDAhk3JJ0b7xjNDe4ieQSw7jFJtFuBW85Y2uDKMJpmplgv0mi19bLO43Dl1A26EHeLgo9STZGBshtwuhXKUc5H6sFxGo3XPC6XivlaNm+KMDilRdzr9G4DbWG219AdNo07PG5Sw5WNHAD/AJR+XkjmyGaXMcwcGMaNNNhcb6bPAKHEaERvczLlLWte1weXB7CcrrgjRzXW2bQV2NFqccZbX2+DnajT5HHculyA6hqrEK7UtVYtXdOWRWUkDUi1SU7dVSfRpj+yDGHQiyLvoxluqeGt0Rd2xcSTds7qSpGUxOCyCTt1WoxZmizdS3VO6RsS1qVIqEJpCmLUwtXQOaCK0dM93kEk6uHTPd5BJc+f2YxHo11Mz1bPgZ9ITJYlbomeqZ8DPpCdLCnF0YsDPYuCMq3LFquxMV7KjaRhWnwsWQ+iw26K0tKWpPUR3junybAsZOihFeLq8WlRyUWYJaOGnYy86qjNyN1TxGiU+H2VUC2hXTi+Dly5dlKWJQBqIysVRzVoigwNWs5BzZXSj4D9Q/hZcNR/kjLllcN7m6flOvmldarwSN9O6yI3pcTpb+9STXkNdbjlv121t2Db2hQGqsLDadB370NhxGqbJIXNZlAIaGOcXuF+BaG2I3A9y8zZ2lEt1hIA00BOqfRVzXEsBubZrdV7XWaruU1USDDTPmbq57CRFbdsdq53YFPDUTzMErYHU8jbua12wkD2TvIOzYsVFrk1dPhmlNGL3/vglWQBrLjaOO/qXKKvEkbX7Mwvbuv4qGrqQdNVdtJGaTsDSY9ENHty2N+kP3VY8ooiLNcw3OwHXwVioewElwBtxCzWF4aJnPmsADKcthuGn7KLbRrtVmuiqQ5vRad27bbZ5lC6/B3SvDhpZr2m+8OLT3eyjkE+lmt1A16l2ihllkydFt72vvKFJxaku0UfCa9MxeL8mHxxmS4IbqRsNtlxxWeDF6dX0TnB8b7Da0216ljMbwA04a4OzNcbdYNrr0Oi1vk+GR/I5Op0+z5Q6BDYFNFSdSfSsuQtBQ0otqE/OVCkVyUqMEK4+dWxRAahRy0twkXji2OeeSQIrWEjYgdRSHgtnHSggdaoYhSDgtcdQ6Msk3Psyb4tFWc1X6ttiR1qk4JtCrAtePWHu+kJLuID1h7vpC6kJ/ZjEekbfDR6tnwM+kKy+NVsL+7Z8DPpCJFmibRkBKmPXRTU1AbglW44bvCMQU4KiUqBKyTD6XRX2QaFV6N+XxVx8wS8rs2RG2LRTRxKJ8w0UnPqOQKtZTIFPSm5K0skqG1VgVtjk0UkgM5uiqvar8g1VWQaplGJCAiGCSZZ2HicvzAjzsqVlJGbEEbRYjtGqjJHfFx/VRaEtsk/w3cc4DtewDrO39vFddisYJGccNNg77WQnFYpJojzBDXObcOIuACOHYVmeTHJCodM4ymKZwBLIpGy2cLDY6MgscOBuLLyWOF2megbNxNjkegzDTruNumqmjxRtr3BHEEH+lZys5LVJtbD6VoGrnmaUXvsPSFxv4rLx4NXRVDWxGNzS0F5DjzdiTf2tb9Q2acVaWN/oX7o9FbMACG7L5h2OJ07jm/RQvqFDTRkDWws2xtxJvp4LrQkn2bIHcpCWwFw4JnJGTLSx36ye0nVHpacPjAtc20HWgOM4aaalsxxMhNzw6R1AHUt1H4lC1RYg4lz2na8i3UNETo8TLngD2hZ2m6x2X4rF4XXmKnIdcuBcbjW6OYfII4GvzdN3TJ7dyiSoFTQfqpXFxOy5Jt2m6HYjQGduU8bg9YQuPlzFnLCbvGiLur7xl9rCytjbhJOPZWUVKLT6AsWG2PYilEwWsVVhqQAmtxAL073SXJwuE+Ao9oAVeQWVWXExbaqj8UB0VVBkuSCh0VeoaDtQ+XFQoZMVB2KygyHJEFbQjW+9ZuWOxI4LQ1mIhw0QGodc3W8L9mUgBiI9Yfy/SEl3EfvD+X6Qkkp/Zm8ekbTC/YZ8DPpCMMbohGFewz4GfSEcgbomvRmDpnZXXU3+IaJV8SCP0VlFMq3QUbi1lK3G7iyBqWJX2IjcwwMVKlbiRKEKzCo2oLYROIFQS1ZKjLVHZCSC2SkqF4U4CikCsiCOy60JAKriWICFl9pPsj9z1KW1FWwSs2WBVPqxf8ADdp6gNQfArD1fLefPnYWhoddrC0Ho3uAXe1e28EanRaP0c0LpKOoqZCSJKgQ7dMoi6RA3dJwHcsHjOGzU/Rcxt45ebb0ZD9obI0ljr3yub6sizbEF2tzs89UfNN/vP8A6dXfLxxr0XcT5Y1FVZzpHsbpljbI/K3rOozHrOzz1vI/Fi+DM83e1zmF2wusAQTxNnAX6lgWYTPDLHBLGxr2sllA5syGS8bnCN4abvIczIBsa6561v8Ak1gToKdjZdHm73jblLgOjfeQAO+6w1LjsVGun3eR7gnLVX2bzr3Jhm08kyV4Gg7E+ip7nMe5c2vZ0L9Iv4fI5vWbE9gAufBcxZrZIzfdqj/JXBi93OuHQFw0H8ZIt4LDM5Qx8/PED91NNHrvbHI5oI46BOQxy2WLPJHftKlHHla4bNtu9GJOT3PRMMZylmhB9kgbj1pwbG8iwG3MewLR0zQyMAbbX8dVXs06PNKX0fy/aHyztAaXEgNPhsWgxI83TuA0GgAv1o5iFQ4DV1lm8dB5oHdn18DZMab554J/v+jLP8cUmCW1xsq0lQdyVlG4L1NI89ZwyHimOeeKfZMcEARl5TCU9wTCEEjSoiFMQo3BQQAsS+8d+X6QuLuJfeO/L9ISXPn9n/RmPSNphX3bPgZ9IR6mQDCD0GfAz6QtBThM+jNEdazRAKhmq0tSNECqo9VaBEigQnRlJzVxq2MyYFWoChU+JRs2uueA1Kpv5UW9hne4/sFlPJCPbLqLZq7KOyx03Ked2xwb8LR5lUJMTlO2V5/MVg9TFF/Gz0Td/KH1mLxM9p4vwHSP6LCuncdrie0krrBqqPVfiJWP/JqZOUYPsNPa7T9AgmI1JebuNyVHGVDUSLCeWU+y6ikfSHo9wNn+DU8RFhLFzjrbc0rjJmB4gkeCw/pGwSanjYJgHR/aIRHKNhJeLtLdrTlBNuraV6D6MJ8+FUh4RBnyOcz/AOqzfpjxVjH0LX2LI5ZquQX0P2WMZGHrc+RrfzJWUU3fsYjJpV6MI7GhLVSVBGrGiCO41BaS+Z3cXNb2FyL0dXJJfaAeP90RLk/yKlZhtO9zOcdK3nni13h0pzi42nQg6cSj2Dch5XC7xzYPH2rdTePbZJ5INukuhzHNJbm+wBR4fcgWLiToAL3PUBtWwwnkgbh0+g2iMa/ORoOwI/h2DRwCzG673HVx7Tw6horjnAC50HE6DTeSrw06XMuSk9Q3xEB8r+UseH0j5nWu0ZYmbM8hHq2AcLi54BpO5fMtLUuDs97vLi4u4uJuT3knxWh9J3Lf/EKv1Z/8NCSyEbn69OYj/VYW/wBIHErMtKdjwJS5N1gVV9ozNY4se2xcNoc07xwW0NdkHSubaLx3BMZ+z1DJPwg2eOLTof57l6ux4lYC0hzXC4PEJHURqd/p0NPO41+EMuJB7uHarUcbZGZXC4KpQYNYkkfqVdhitsSrbi7Q06kqZk8To+alczcNR2HUKk4LU4rSNfL6yzAQwCTNqHOJaLsOhbff1rM1MRZI+N3txvMbxwc39iLEdRC9TpdTHNBc81yeez4njk/wismuCkTXBNmBC4KNSkJhCAGFMcpUwhDJM/iY9a78v0hJOxT7135fpCS50/s/6MR6RrcJPQZ8DPpC0lMsxhh6DPgZ9IWkozomX0ZImmQqpjRSYqo9l1MSWAK6UMaXHd+p4LLVOKOkJBNgNw0H/KKcqKnplg2NH/cdT+yzLX9LuSufK26XReEaRZJXLpl10JY0E5MBUoamc0oChNU0ZTGtB/hWGiyAFc2TBBdS3XbqQPof0Uw3wmNjtnrBpp0XnNp85XhXLTBrV1ayN/Osp3Fz3kBmrnta5mUXFwXEaWvzZK9m5H422lwH7RmBEUb3u1/GGgNj+IuyDqzIF6N+SzXYXUS1Dc01bHPK4u1OR0bwwjrJzPv/AKwqPs0XRq+T8JqqCnkktMySFjibAgdEAjL+GxBGnBBuemw9xnpbvgBvLA5xIy73MJ1FuO0b7i6xvox9IM9JBzTunHC9wdE7QtDjm6DvwnMX6HTs2rf8oZRVMikozmZNtI0y7S4uG7Y4EbiOtbwn1GfTKte0bXBcciq4GzQuzMdcf6muGjmOG5wK8/8ATPyt5mD7JG6z52nnSDq2HZl7XnT4QeKq+jehnoqh8eQiGQ3lu67Q7YxzOsDTYLga7AvL+WGOmrq5Zibhzzl4ZAbMt1WA8VjSvgG+AA6PanOOgUgC6pIKUzl65yWDIKejjub1MJla43Ic8kuexp2DKLCy8qnAXrPoax5kkTqGYNcGnnYWvAILT7YAO8O1/MsskNyo1xT2uzSsj01THRrWnBYS2wbl4ZSRbsWZxLkI+SZhNVJ9nveSKwa9wGxrXstoTod9ko9PIb86KeFYYKuZxLSYosoL/wAJc19ywcToOy6899JNdkxWoMRtcQ5wNheIwDccbZV7XiVdHSUxdYMZG3otaLAAbAAvmnE650s8kr/ake557zoO4WHcm8MfH0J5Zb+wrTY8Do8W6x+4RNkgcLtII4hY8qzS1BYbt0Pn2jguhDUtfbkVljXo0xCjIRqhw4TxMkZezh4EaOHcQU2qwbKE0s0WDwSqwKQmFSvaoitjEAYp9678v0hJdxT7135fpCS58/s/6MR6RpsNd0GfAz6QtLRHRZfD/ZZ8DPpC0VE7RNPoxRbqFAHgAk7ACT2DUqSZ6B8p6/m6cgbZOiOz8R8NO9VbpWW7Ziq+pL3OcdriXeJQ38Y/u5XJVUkFiD1jzXMZuiwF264kgsODl0OTLpXQBIWg9vFSAqDMnCRBBNddLlHmXQgDa0dY+pw+kwuMnNV1xz2/DBG2K5PVmLnf/EV6zyorhTwujhFjzbaeJjRfV3q42239H9AsH6FMGElbPUHVtHE2nj/9yTMZXjwk+dek0FEwk1EgzOZK/mmnZmtkDrcQLgHdcqIumX9HkU+ERYdiNQzEGc8KijdURht2Ez3Lg1pjsAczZBcWCN+ieuIic3OXdOJ5DiNkrcjnCwGmZg8R2kX6a9ZaefN6wOe069LJcZTbcAQ/xRH0acmnMpTWyHK1sT44xszWIzPP+m7AB13O4K8koxe7siLt8Gu9Jdf9koJnsOV8toWW4zaOcOsRtkPcF8+uK9Q9NPKATMoo2nR0bqlw632jYO3SZeW3VSGOulmTLpXQQMl29alpq98TmyxOLJInZ2kbQRu7CLi2+6gkSB8UEn0fyG5cR19O14IbKBaRl9Wu36cOC0EswG1fK2G4rJTTCWF5Y8fK4cHDeF6ZD6WopYAJSY5BbMAC4OG/Kf5UUG4I+lTlE3mxGDYXu7XbbYB3+S8be65J4ozy35TR1LzzLSGC3Td7b7eQQGJ1xxQVZNGb6KSzh1qtexUrZ/HYpA9V9Fr+cppGH/Llv3SMB82uRzGKUBpQ/wBF2DOipDK/Q1Ba9reEbLhhPWbuPZZFsbPRNlEXUhuFuNHnc41Paq5Vypbqe1VHBduDtHMyKpGfxX7135fpCS7iv3rvy/SEkhP7P+msekaKh9hnwM+kI/RnRZ+jPQZ8DPpCOUTtE36MV2WZXLDcqq7PKW7mWb37Xfr5La1D15pUPzFxO0uJ8dUtqHUUjSHZEX3UVSNE4pP1aexJNGqHrhXIXXA7E4oJRxc3pxCa/igkSQK4UkASBytUT7Ev/wCm3MOt+jYx85b4FUlcIyxtG915T2NuyIfMXu7ggGe0+gWMNoqg/wDqAk9jCD5FXavlNzFEyU6vkc/mmHYbudqR7oABPaBvWZ9DmI5MOrtfZBP/AGO/lUcKw6fEqlsTTZsbGtL7XbDCzTQb3E303kncNNMVK5P0S0+gLNhE+IumyAvcxjppHHcGNc61+JsQ0eQC1zeVgfgFMGaCONsUm674uj+wd2lbOIQ0TW09M0CwJe7Qm5Fi57vxPP6DhoF4Ji9W6mZU0A9kVWYG+xtiNO0BqiD3S8klx6In8VtXZFjOJGaXMTcNa2NvU1tzYdWZzz+ZUMybmSzqrduyBySbmSzKCRsiaw638Oz/AJXJTu/tk5yAI51AVPMFXcqsqjp2LlMbkC9r6XJsO8pt01p29RugsWXngnh9jdRSEHYNN2zXwSvogqexejXlG6aAwPN3QBuV3GJ1w1p62kEdluCO4u4ZSvPfRXPZ8/DLF3EOdpfsN+5bKvlLlrDE5OzdZlGP+TJ1R1PaqrwiNbTW1Q9660ejnSdu2Z3FfvXfl+kJJYr9678v0hJIz+z/AKbx6QYpsTiDGDPsa3c73R1IpSY3CP8AMHyv/wBqSSt5pURsRFjHKWJkbi12YkWAAcLk6bSNixTp28f0KSSWy5HJ8miikR86OPmmiUDf5pJLOyaGQSgC3AlTiYcfNJJRZNHXTN4+aaZRbb+hSSRZNDWyi23zXTIOPmkkiwoTHgkC9rkC+ulza6sVtY1xOU6E2bt0YwZGDwBPekkosKNdyDx6OKhr43Ps+QNbGLP6RfZm0Agd69MwPH6CgpObinDpn3dLJzUwzPtuuzQDY0d+0ldSQnzRZ9GNxflzFE0c0/NI64Byvs0Da92YanXQcdvX5tiFaHzFxN817k3uTtueJvfxSSW85tqilFXnxx804Tjj5pJLCyaO88OPmlzw4+aSSLChvOi+3zXTMOPmkkiwoa6YEbfNV3OC4kgiht00HVdSUEkgkuN2mmzr/wCV0vXEkBR6DyFxuGOlLZHhrhI42yvNw4NsbtB/oWj/AMfpSPvR8kn+1JJMxyNIptQNq8Vp3f5o+WT/AGqr9qp/+oPlk/2riS188kU2IzOMzRmZ2V1x0bGzvdHEJJJJdzbdmqiqP//Z"/>
          <p:cNvSpPr>
            <a:spLocks noChangeAspect="1" noChangeArrowheads="1"/>
          </p:cNvSpPr>
          <p:nvPr/>
        </p:nvSpPr>
        <p:spPr bwMode="auto">
          <a:xfrm>
            <a:off x="7302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majordojo.com/hybrid-news/2009/05/29/barack_obama.jpg"/>
          <p:cNvPicPr>
            <a:picLocks noChangeAspect="1" noChangeArrowheads="1"/>
          </p:cNvPicPr>
          <p:nvPr/>
        </p:nvPicPr>
        <p:blipFill>
          <a:blip r:embed="rId2" cstate="print"/>
          <a:srcRect/>
          <a:stretch>
            <a:fillRect/>
          </a:stretch>
        </p:blipFill>
        <p:spPr bwMode="auto">
          <a:xfrm>
            <a:off x="533400" y="1447800"/>
            <a:ext cx="3124200" cy="2085095"/>
          </a:xfrm>
          <a:prstGeom prst="rect">
            <a:avLst/>
          </a:prstGeom>
          <a:noFill/>
        </p:spPr>
      </p:pic>
      <p:pic>
        <p:nvPicPr>
          <p:cNvPr id="3080" name="Picture 8" descr="http://www.goodfinancialcents.com/wp-content/uploads/2009/01/reasons-to-invest-high-school-students.jpg"/>
          <p:cNvPicPr>
            <a:picLocks noChangeAspect="1" noChangeArrowheads="1"/>
          </p:cNvPicPr>
          <p:nvPr/>
        </p:nvPicPr>
        <p:blipFill>
          <a:blip r:embed="rId3" cstate="print"/>
          <a:srcRect/>
          <a:stretch>
            <a:fillRect/>
          </a:stretch>
        </p:blipFill>
        <p:spPr bwMode="auto">
          <a:xfrm>
            <a:off x="3962400" y="2133600"/>
            <a:ext cx="2667000" cy="1780097"/>
          </a:xfrm>
          <a:prstGeom prst="rect">
            <a:avLst/>
          </a:prstGeom>
          <a:noFill/>
        </p:spPr>
      </p:pic>
      <p:pic>
        <p:nvPicPr>
          <p:cNvPr id="3082" name="Picture 10" descr="http://www.themoralliberal.com/wp-content/uploads/2010/11/loggers.jpg"/>
          <p:cNvPicPr>
            <a:picLocks noChangeAspect="1" noChangeArrowheads="1"/>
          </p:cNvPicPr>
          <p:nvPr/>
        </p:nvPicPr>
        <p:blipFill>
          <a:blip r:embed="rId4" cstate="print"/>
          <a:srcRect/>
          <a:stretch>
            <a:fillRect/>
          </a:stretch>
        </p:blipFill>
        <p:spPr bwMode="auto">
          <a:xfrm>
            <a:off x="838200" y="3962400"/>
            <a:ext cx="2362200" cy="1771650"/>
          </a:xfrm>
          <a:prstGeom prst="rect">
            <a:avLst/>
          </a:prstGeom>
          <a:noFill/>
        </p:spPr>
      </p:pic>
      <p:sp>
        <p:nvSpPr>
          <p:cNvPr id="3084" name="AutoShape 12" descr="data:image/jpg;base64,/9j/4AAQSkZJRgABAQAAAQABAAD/2wCEAAkGBhQSERQUEhQUFBQUGBcVGBUVFxkbFhUeGBwbFxgfFxUYGyYeGBkjHBgVHy8gJSgpLC0sGCAxNTIqNycrLCkBCQoKDgwOGA8PGjQhHiQpMC01LDYwLDU0NSwpNC01NDU0KSw0NSosLS0sKSksNS8sLCoqKiwsLyksNSksLDA2LP/AABEIAJ8BPgMBIgACEQEDEQH/xAAcAAEAAwEBAAMAAAAAAAAAAAAABQYHBAMBAgj/xABLEAACAQMCBAQEAgUHCQYHAAABAgMABBEFEgYTITEHIkFRFDJhgXGRIzVCUqEIFXJ0srPRJDNic4KSscLxNEOi0uHwFiU2Y5O0wf/EABoBAQADAQEBAAAAAAAAAAAAAAACAwUEAQb/xAAqEQEAAgIBAgQEBwAAAAAAAAAAAQIDERIEISIxUfATMkKhBRRBYXGB0f/aAAwDAQACEQMRAD8A3GlKUClKUClKUClKUClKUClKUClKUClKUClKUClKUClKUClKUClKUClKUClKUClKUClKUClKUClKUClKUClKUClKUClKUClKUClKUClKUClKUClKUClKUClKUClKUClKUClKUClKUClKUClQnEvF8FimZWy5HljXq7fb0H1PSsu1nxPu7gkREW8foE6v95CM5/ogVGbRDlz9Xjw/NPf0bZXwWr88RXE5bfzZd373Mbd+ec1oPAfFkxlW3uGMqvkKzdWUgZwW/aBwe/XOKr+NXenPh/EK5LcZjW2j0rhuNJU9ULRN+9Gcfmvyt9waiI+J2gn5F3j0KTKMKwPYsv7PYgkdMj261Kb8fmd1skV+bsstKA0qxYUpSgVz6jfLDFJK+dkSNI2Bk4QFjgepwDXRXNqVgs8MkL52So8bYODhwVOD6HBNBW7XxT06RA6TOyn1EE5A/EiPFfaDxS05xlJy47ZSGdh+YjxmrBJbrHAUQBVSMqqjoFAXAAA7ACs4/k7fquT+syf3cVBP3PiZE9rcXNlG13Ha55vXlbQF3ErzFy2BnPT09anOE9f+Ns4bkJy+cu7Zu3bepHzYGe3tUXxrpUcen6pIi4ae2lZ8dmKxMoOPfGBn6Cobw/4stLPSLEXNxFCWjJVXYBiN7DO3vj69qDRKV42l2kqLJG6ujDKuhDKw9ww6EVHajxbaQOUlnjRlwWGc7AexkxnYPq2KDvv7UyRsgd4iwxvjIDr9VLAjP4g1hHiRf6vpt1sivriaJozMrFU3KqnD78Lg7ehJAAww7da3u3uVkUPGyujDKspBVgexDDoRVM4giDa5p6sAytbXgIIyCCEBBB7gig+/hf4hJqltlsLcxALMg9fZ1H7rfwOR7E3Svznxnw3Pw9qKXtln4Z2O0HJUZ6vDJ7qQDtJ64Huua3ThTiiHULVLiA+VujKfmjYfMrfUfxBBHQigpni7BeWttJeWl7cJtdN0JKGMByEHL8m5TuK9ye5q3cLaDNboDcXc9zKyqH5hTlq3ry1VAQM9OpNQ3jN+prr8YP7+KrqKD5pUFqHHVhBIY5ru3SQHBUyLlT/pdfKfxxUxa3SSIHjZXRhlWQhlYfRh0IoPUmvgHPUVjnjN4rxpDJY2cgeSQFJpEOVjU9GQMOhc9jjsM+va68LcY2KWVqrXlorLBCCpniBUiNQQQW6Ee1Bb6VD3/GFlAds13bRtgHa0yBsEZB27s4IIP3rs0rWIbmMS28iyxkkB0OQSOh60HZSoO845sImZZL21VlJVlMyblI6EFQcgg+ld0euQNALgTR8gjdzSwEeM4zubAAz0oO6lQC8f6eXVFvbZndgqqkqsSWOABtJ7kiu3WeJLa0Cm5nihDdF5jAFvfA7mgkqV42d4kqLJE6yIwyrowZWH0YdDUTqXHFjbuY5ruBHBwUMi7l/pKDlfvQTlK5tP1KKdBJDIkqHs8bBlP3U4rpoFVrjjjBbCHIw00mRGh7fVm/0R0/E4HuRYpZQqlmIAUEknsAOpNfnbinXmvLmSZs4Jwi/uoPlH4+p+pNRtOnF1nUfCp285eDNNdzM7b5ZGyzHGTgDJOB2UD7AV12dnWw8B8JrZ26kgc6QBpGPcZ6hR9B/E5NQvFPBiQhpojtUsMxn03H9g+30/6VzZq2iu4Ztuhvxi8zv1U6C0qc4YgVbqEscANnJ7djj+OK8be3rtS0rgrvcSsxYuMxLQYdZieXlI25gu7I6r09Nw9etReraas97ErKGVYZC4Ps3lX75LEfhXzwjYIqlwcyHoR+6M9Bj64zn/AAqYVFRmZmAaQhRk47fKoz3/AGjj3Y1pxu9Y5NTU3rHL1RPDsrRSPaSEtywHiY92jPQfdT0/6VP1D61Ftmtph3WTlN9Vl8vX8G21y6Nrzm8uLWbG5DzImAxuQ4OD7lQy9fx9qlSePhkreKTwn11Hv7LFSlKtXlKUoPG9/wA2/wDRb/gazP8Ak6/quT+syf3cVaFrqTtA62wiMrAqDKzKi5BG7yoxbBx5emfcVU/Crg270yF7ec27xs5lDxu+8EhVIKNGAR5c5z9j6BO+IH6rv/6rP/dtUF4R6LD/ADRATGjGdDzSwDGQbmUBt3dQBgL2FT3Gum3FzZzW9sId06PEzSuyhA42kgIjbjgn2+9cPBmjXllp6WzrbPJCu2MrLIEkyxJ35hymAfQNn/RoKP4Yas9toWpSISTbS3RiB6hdsaMOh9AxJ/Op3wsS6OlwPF8Mwl5kjtJzDJI7OwcyMPmbIxn2AHpXv4dcDXNlBc212LaWG4d5GMbyZ/SKEZSjRgFSB33Aj6+nxwzwpf6UXhtTBd2bMXjSaRopoS3cb1jdWX7DJycDJoJbgLhKWwFwjyo0UsrTRRRqwWDeSWVdxPl+XA6difWubW/17p39Xu/+SrFpFvOC73LrufAEUWTFEBnszANIxz1YgdgAowSa7rf6907+r3f/ACUFm1vRYruCSCdd8cgwR/EEH0YHBB9CK/P2mXlxwxqjRS7pLSXGSB0lTOFdB2EiZwV/EdiDX6Pqt8e8ExanatDJhXHmikx1jf8A/qnsR6j6gEBD+LF6k2hTyRMHRxbsrL2YGaIgirHxVaXEtvyrZuW0rqjyggNFGT+lZM932ggfVs+lfm5uI7mxtLzR7tWwWTYD/wB0yypIcH1jdQWGPUgj5jX6C8Q+Nl0uzM5TmOzCONM4BZgT5j6KArH7Y6ZzQeY8K9M5HJ+EiwRjeR+m/HnfPu+uazfwTvJLXVb3Td5eFTNgH0eGQJuA9Ny5zj2X2q5cJ6PdalbR3WoXc22cb1trZuREqN8od4/0j5GD83TOOtULwttVi4mvI4wFRDdoqjsoWQADr7ACg7P5QuiQQQWphghiLSSbjHGiFvKD1KgZrRuFuEbJrK1ZrS1ZmghJYwRkkmNSSSV6k1Rv5Sn/AGez/wBZJ/ZWtP4R/wCwWn9Xg/u1oKr41aPCdIuZDFHvjERR9o3L+kROjYyBtJGPavr4DfqeP/WTf2q7fGb9S3n9GP8AvY64fAVv/k8f0km/tUER/KF0qIafHKI0EnxCDeFAbDLIWBYDJBIB/ECrb4XxBtGswwDAxDIIyD1PcGq5/KI/VSf1mP8AsS1ZvCr9T2X+qH/E0GReK2mLDxBaC1SOJ5PhnHlxHzDKygsq46eVc46nFaFrHglb3YL3Nxcy3TfNcFlHX2WLG1YweyDsPX1ql+LX/wBSaf8Ahaf/ALD1vVBiXHN8dD0620u0lxNOWMlwPKwUt5mGCSpYnaDk4VD64NXXh7iDR7K3WCG5tQoGGO5d0h9Wc/tMfXP/AArN/wCULG8Wo2dxjy8oBfbdFIzsPydPzreLC8SaJJYzuSRVdT7hhuH8DQYVqnEcGna3DPpkita3OwXMUJzFksVbyjopxhx7HPoSK32vivmgqvibqXJ06XBwZNsQ/wBs+b/whqxKxsZHzIkbukZBcqpKr7biB0zitX8Zm/yOEehmH8EeubwXv15U8PTeHEmPUqVC9PwK/wDiFQnvOmR1FPjdRFJnXZoyyA4+ozVU4xMks0NugJyN+PcklQT9AAfzqc1S45UkMh+UsYm+gk+U/wC+qD/aqR29c+tRvXnE1aV45xNUAeF447dgF3SBc7vUkdeg9vTFRFvbZq5zzqilmOAOpNVaa/DuzAYB9P8AH61VkpWutIXrWNafayfkyBjnHUHHqCP8cflUfxJqhmIwCqpnA9cn1P5Cui4nzUPdvVF7eHjHkpvbw6XzUIi0IHrmNvurK3/EVTOKrwQaxbSDpkRq34OzxnP2P8K69A4uYOI52BjwcMehXaMjJ9RgY984qjcVawbi5aUdBuAUewX5fv6/iaunLW0RMef+KOrz14RMee4+zcKUFK62qUpX0llCqWYgKoJJPYAdSTQeGo6nFbxmSeRIo17u7BVH3Pr9KhY+PbdgGSO8dD1EiWd0UI9wRF5h9RmqNwJKdc1Ce/uQWtrVhHaQN8iseu8r2MgUKSTnq4/dFa7QV6w8QLCeRIorlGlkYosWGEmQCxDRlQyYCnqwHt3qw1UOIOClk1KxvokAkikZZiMDdGY3Cs2fmKttA9cP7AYt9ApSlB9J2YKxQBmAO0E4BOOgLYOAT64NZjq3D2sy6nBfKlmggUxrCZ5GBVs79z8oZY57gDG1ehx11GlBy6bLK0YM8aRydcokhkUdemHKLnI69q6qUoKD4p+GI1NEkh2JdRYCs3RZFzko5AJGMkg4ODkevSU8SOCf50sjAHCSKwljY/KGAIw2Ou0hmHTtkHrjBtVKDJuELPiC2gWy5NqqR+VLqWQNsXPoiPl8fs5UegNcPD/hrqdhqkl5FyblWaUHmzFHlEhyWYiMhGJw3Y+1bPSgpPiNwO+rWCIdsNyhEqgsWQNghkLhQSpz82O4Bx6VBcIR8QQwpaPBaokaiNLmWQMVQdB+jjclyB0GQvYZ9TWp0oIm94eWeya0uHeUPHy3kbaHY4+boMBs4YdMZArKeG+Fdd0d5IbSO3u7d23ed1VQeg3bWdXRiAMgbh09e9bZSgyDjvw91PULVXneKS65i7YIm2W8CYbfgucySE7Mse3YdKs/h9Z6jaWaW1xbwfoY3COtx1cgkorIIztHXBfJ7djV4pQYzxb4d6te6jHfbbOMw8rZHznYDlNvG5uUM5Yn0HetZ0madkzcRRxPkjbHKZFI6ddxjTBznpj07120oIDjXgyHU7YwTZUg7o5F+aNuwI9x6Eeo9jgii8L6RrekD4dIYdQtQSUAmWJ0yc+UyYwO524YZ7GtZpQU1rG/1ABLuNLK1P8AnIY5ebPOP3GlUBY4j+1tyxGRkA1cQK+aUFL8W7Mvp5Yf91Ij/Y5jP9usc0vVJLeVZYWKuvY+/uCPUH2r9G6rp6zwyQv8sish+mRjP4jv9q/N9/ZPDK8Ugw8bFWH1HTp9PWq7MX8QpNbxePem38P6s2p2biaFotygb8Hlvns0ZPU4Izjr6dTUlw3qrSIY5ek8J2SD3x2Ye4I/99qzbgrxPa3WOC4UNCuFWQfPGPTI7Mo+xx71o2t6U+9bm2xzkGCvpMv7p+vsf/TEZ3Hij+3Xgy86xes7mPN2a3pzTRhFYKdwJz2wO/b8c/aonWtKighDDO7IGSfmz36du2T09qmNJ1ZLhNy5BHRkPzI3qGFQPHupqqJF3djv/ogZH8ckfY1HLx4TdfkmvCboGS7rhuLiuRruuWa6rMm+2bfLBdTVHWEHOuoYx+3Ig+24Z/hmvcWs0ysYopJAvzFFJA/Egd/pU54UaMZbl7hh5YQVX6uwwfyUn/eFdPT4p3uXHWs5sta67TLW6UpWk+mKgOPmI0u+K9/hp/7ts/wzU/Xnc26yIyONyupVgexDDBH3BNBlf8nGUfzdOo+YXLEj6GOMD+yfyrWKwLhyWThnU5IroMbG5wFnAJHlJMb9B8yhirqOvXIyAM7nZapFNGJIpY5Iz1DowZfzBxQdVZXBq0ms6xcWpd0sLIFXjjYr8Q4bZiRlIJTcH6ZxhB71b5OJ/iLhILFlk2OrXE64aKJFOSgYHDTP8u0Z2gljjABo3BkB0zX72Cfypf5lt5D8sh3lwoP7wDuMe6/UZCw8acFxwWktzpw+DubdDKrQeRXEY3MkkY8sgKg/MD1x6ZB4V1ePWNAkuZlxLFDPnYzKEljQnK7SOhwrYOe+OtWPxK11LXTblnIDSRvDGvq7yKUUKPXvk49Aaq3CXDb2PDdys4KSSQXUzK3QpviIUH2O1VyPQkigjPCDhX43S1+Lkd7cPIEt0d41Y7ss0zIwaQ56Bc7QBnBJ6evD6tpfEI0+CSRrO5iMixSMWETbXfyk9e8bD6hhnJANTPgHIDo6AHqssoP0Oc9fsQfvUNrcyjjCzyR0gKnr2JjnwPxOR0+ooPXjLiqGPXFg1QH4EQAxKwJh5jEZkkQfPjDoMghe+BkmrHoujQ21zLf28qtYm1wAspdIyjF25QyQse0Z2g9Dnp16e19JZanc3Wn3cUbyWxRlDHzsskaOXjIwykMxU7T6LnviqXoPBTWmqXmnW0rtaXNk7OGOeS0mY03Y6F++OxKt64zQdPCGuwamst3qKTTbpGWG3EFxLbwRrjGFjjMbSkk5Y5PQYx2ro0q8ktNWiisY7ptOuFxJG8NwI7aTzYaMyoNinC5GcdW9hji8ENcFoZ9Ku/0NxHKXRXON+4AMEJ6McruH7wfIyBWpahrcULxRsSZJmCpGoy5/ebb6IoyWY9AB7kAhjviLoa22t6X8IBG8rqcO0jR7xIACyls469QCM49O9W248JGe8gvG1C6eWN1eTeQA4ByVjEe3lKe20ZGCfxqD8UpgNe0bJAw6E9ewMygZ9s4P5Vr4oMP8SdEXTtRsp984sJnCzRiaXapU+bruyAVO7bn9hq0Pj7SUultocusssyqjxyMjIgxLOfKcEGOMqMgjc616eJ3DHx+mzxAZkUc2L33x9QB9WG5P9uq/4NXst5bRXM4P+TxfBxE/tYYNI/3VbdPxib3oJubgRZmMMzSLYxALFBHPIOaW80jzSbuY3U7VUtgbSeuRim6DMdM4hXT7ed5LS4jLcl5N/IYK7YBJypzH26Ha4znANdGr6ybniFrC8laKzSMGOEOY0uXKow5jKQXGWfC5x+jAx3zF3UtqvFVgtpyVijiMREIVYw+24yo2jaW8yg49Tjv0oPnxz0pYrqwlg8ss0zBiWcoxUxbNy7sAAk/Ljofwq3a/4WwTwSPPLPJdhGYXRlcFXALDZCG5aRg9kA7euetV3x7mAn0rJAxO7HPoA0OSfYVq2puBDKScAI5JPYeU+tBnPhx4gv8AzFLd3bGRrQyJuJ88u1UZAzfvEuqZPsCc9a7eBNAGoWyX2pAXMtxudI5OsMCZIVYoido6DO7GevfuTSvDbRmvOGtQto+srSuVX1JVIXUfTcU25q2+CHFsctktm52XNrujMbdHZQxIIU9emdpHcFeuMigkT4eBNQjePmGzaCaN4DK/LhYmMqYgXygbByF6DYO2apukWX83cSi3mkmeCZS1rzJpCqs/y5y3mwVkjGc91PfrWuNrsXxC26nfKQWZU68pQMhpT+wCcKAepJ6DAJFE8c+H2ks0vIciexcShh3CEjdj+iwR/oFagleIeHI7zVIFJlCwwtLOEkkRXDNst1YKw7lZ2yOvkx61dIowqhR0AAA/AdBVW8PblrmBr6RNj3hVwv7kcaiNBn2JWSQf62rXQKzrxS4KMw+KgXMijEiju6jswHqyjp9R+HXRaV5MbVZcVctZrZ+Xat3DviZdWyhCRNGvQLJnKj2Vx1A/HNXHjTwtWctNabUkOS0Z6I591P7DH8j9OprKtR0uW3fZNG0bezDGfwPYj6jpVcxMMG+PL01tx2/dpMfiRbSOJdkltP2LqBJG49pFypYfXGR6GvHX786g6SWqmRkTZIig5XBJVgCASp3EdumOtZmDUnoHEUtnMJYiMjoVPyuD3BHt0H3Aqu1OXaXn5m9/Dfyn3/DQrTw6uXj3M6RseyNkkf0mXoD+GakOF+DHt52a7Fu6FSEyd3XI7Kygds9asunXRuYEmSQRllBIRklQH23Ff8KTaRLIMSXBKH0SJBn7tu/hSMVa96w1a9NjjVqxMj6vEhENuFeQ9kjxsT3LleiKPz9hUlb24QdAuSdzFVA3Me5IHqa8NM0iK3XbEoXPc9y34k9TXZV9Yn9XZWJ+opSlSTKUpQeF7YRzIY5o0kRu6OoZT+KsMVWB4TaVv3/BRZ74823/AHN23+FW6lB4WdlHCgjiRI0XoERQqj8FAwK8tU0eG5Tl3EUcqd9sihhn3Gex+o612UoISx4Ls4ZBIkCcxfld8uyf0GkJKfbFduqaHBcgLcQxTKpyBIgYA/QMK7qUEVpnCtpbsXt7aCFyCpaONVJB7glR26CuU+H+nd/gbT/8Mf8A5an6UEPPwfZuDutoTkqc7AGBRRGm1x5lwiqowRgCurSdDgtlKwRrGGO5iPmc+7scsx+pJrupQROt8KWl5j4m3imI6BnUbgPYOPMB9M19tF4XtbTPw0EcRb5mVfM2OwZz5iB7E1KUoIO44FsHZneytWdiWZmhQliepJJHU1LWlmkSLHGqoijCqoAVR7ADsK9qUCuew0+OBBHCixoCxCqMAFmLNgfViT966KUETrnCdpebfireOYp8pdfMPoGHXH07V9JuC7FwgaztmEa7EDQxnYuS2FyvQZLHHuSfWpmlBBT8C2Dnc9lasegy0KE9BgdSPQACumTha0aFYGtoDCh3LEY15anr1CYwD1P51KUoIjTuEbO3cSQWtvE4yA8cSKwyMHqBntXhrHAljdPzLi1hkf1crhj+LLgt96nqUHFpWiwWqcu3ijhTvtjUKCfc47n6nrUfxvclbKVFAMlxi2jBwQXnPKXIPcDcWI9lNSWrXLxwSvEhlkRGZIx3dgCVX7nAql8Jfzhfzx3OowLaxW+4wwDO55GUoZHDEkBVZwo6dXJ9AaC76fZLDFHFGMJEixqPZVAVf4AV0UpQKUpQK8LyxjlXbKiSKf2XUMPyNe9KExtU7zwvsJOoiKH/AO27AfkSQPyrlTwhsQevOP0Mn+Cg1dqV5qFE9Pin6YQemcEWducx26bv3my7fYuTj7VOUpXq2ta17VjRSlKJFKUoFKUoFR2t8QQWaK9zKsSs2wFs9WwTgYB64BP2qRqneIk0iPpzRR81xeDbHvCbv0E/TeQQKCc0Tim1vN3w08cpT5lU+Zc9iVOCAffFStUDVIrzM+oSxR2jW1jdJGqSCaR2IEgZ22BNimMYXzdSSfakGoX3KsY5LnE+oMCXWKPbbIkLTOsQIwzkKq7n3DJJAxgUF6urtIkLyOqIoyzOQqqPqx6CvWss41muPg9TtJbh3+GSGdZdkQeWObevLlAQL0aMncoUkbfrmV13WZobiCy+IuyBC88lxBbLNcSZk2RrsjhZI1Hmy2zrtUdySQv1eVzdpGu6R1RcgbmIAyxCqMnpksQB9SKoVlxDeTi0tWaSCWaS6DXDQCOV4bbG1kglXCPIJIs5UgYfA7Y+OOtLuhpzLNds2y5t9jrHGHkRp4QnOGzbvRiSCgUHauR1IoL3JfosqRFsSOruq4PUIVDHOMdC6/nXRVc+KmivbO3MzSK9vdO7MqBpGjaAIx2KAMCRxhQB1qtW2rXvwa3zXbNi75PI5UQjaM3nwpDtt3l9pyGUrjA6HqSGkUrNuIuKJFkvwb8WktscW9rthJnHLV1YrIjPLzHZkAjIxj3q+6Mri3i5pcybF3l9u/cRlt2xQuQcjoAOlB2UrN4NWvfgxfNds2LvkiARRCNoze/CkO23eW2nIZSuMDoTkn1424jlikueRdTl7ePetvbWyOkWEL5vJpFIAbBOAyELjAJ6kL8btN4j3rzCpcJkbioIUtt77QSBn3Ir1rPLeKWfV7Wb4iSMSWHPMarEVA5kG6MFoy2xick53D0IHSve84muF0zU5xJ+lt57tIm2r5Fjk2oMbcHA9waC+Uqotc3curTQpOIraCO2lZQiF2LmXyBmHRHCHcepG0BcZJquaRxjdzLBco145mlTNqLJ/hhC77TtuBCDvRDv5nMKkqRjGKDUajdb4it7NVa5lWJXO1S2epwTgYB9Aakqp3Hs8iXGmtDHzZBcybY94Td/k8wPnIIHTJ+2KCd0Tie2vA3w08cuzG4KfMue25T1APXBx1xUpWfatDeL8XqUkcdrJDYTxRIjiVyw/Sh5G2BMKUG1fN3bPtX11PW7yCO0jmnkM167O729uJGt0SMO0cESoxc7io3uG6FjjsAGh0rODruoG3mEYu3WO4iAuGtQl01uy7pClvJGqvKj+TITqpztyK+bnjF0tFEN3JcPLdrbcw2p+Kt1KNIwe2VBvlAjfb+jAO4Eg4JIaNSsyv8Aim8htL9ke5cRLA8E91a8mQs8mySNg0SI+MKQwUdJPpmp5Ly5tLm1W6uOdHcLOjnlokccqqJkCYG4JsSdRuJJwM5NBZ7jUER40dsNMWVBg+YqpcjoOmFVj19q6KomkcRXMg0yR3IF9NcuU2p0iMU0tuuQueirEc9yc5JrgvtYvfhtSu1u2UWU9wsUIiiKMsRB2ysylmBHlG0qR3yT2DSqVQte4jIvJ4pb8ackUMUkWRD+n3hizHnKd6qy7NiYPQ+4qycHSzPY273BczSRrJJvChgzjcRtVVCgZwBjIAAOTk0HTNxBAsc0jSDZbsUlOCeWwCsQQBnOHU9Pemo69BBJFHK4V5jtjXDEscgHooOACy5Y4AyOtUmfU5Lez1yaFtkkd3IytgHB5Nt6MCD9xUhf6fI2uwsLmVF+FlfYFiK7Vltw0eWjLbXPUnO4H5SB0oLtVa1Dix4Wwbct/nACjkjKMB5sxjbleY2eo/R46lhVS0/jO7mVLmNrx2eYYtVsnNtyTLyyBc8rPMEeXL8zbuBGMVqVApSlApSlApSlAqO1XRVne3dmYG3l5y4x5jsePDZHbDnt7VI0oOTV9OFxBNAxKrNG8RK4yA6lSRnpnBqP1HhdZYII1kkie2KNDMm3ejIpjzhgVYMpZWUjBBP0xN0oKw/AiPb3Ucs0skl4AJZyED+UYjCqqhFVfRcerZ716XPCTvypPipVuoldPiVSIGRHYMUkiKbGXouOgIK5z1ObHSgrcvBeY4/8puPiIpHlW6Yo0gaQbXGxl5YiK9OWFAGBjr1pdcG820lgkuZ3eV0ladtm4PGyOmyPby1UGNfKBg9c5JzVkpQRMGg/pYJpJWklgjli3FVUPzTGzEqowCOWuMe5rmXg6MWYtd77BLz93l3Z+I+Kx2xjd5e3b61P0oMvurCeO7u3I1ON5JmeIWccMkLDYsaMWmDYcqg3AlAO3bqdB0Ez/DQ/FBRcctOaFxjfjzYx07+3T2rvpQQA4Oj+D+F3vs53P3dN2fiPi8dsY3eXt2+tcmpcB81rkLdXEUN2S00MYjwzFBESJGQuoKquVB649ASKtVKCunhDbLayxTyRtbwi3PlRhLGCjENuXykmMdVx36Vw6l4dCVbiP4q4jt7l3leFOXje+Cx5hQvsJG7ZnGfp0q4UoI+20ZUuZrgFi06QoynG0CHmbcdM5PMOfwFQ9twOYyEiu7iO1D8wWybFAO7mbVmC80Rbv2A3bpnHSrRSg4bPTSk08hllcTFCI3OUi2rtPLGOgbufrX11LRVmlt5GZgbaRpVAxhi0bxYbI7Ycnp7VIUoOPWdMW5t5oGJVZo3iJXGQHUqSM9M9a49Z4bW4SICR4pbdg8U0e3eh2lD0YFWVlJBUjBB/CpilBXV4Tk5bZvrszM6yc4Mg2lAVVVgC8rl4JypU7j1JyARz/wDwAjLKZZ5pLiWSKX4n9GrxtACIjGqpsUKCwwQc7mznNWqlBV7jgkzQTR3N3cTGcRqWOxVQRvvGyJFCAk92IJPv0Fd3FvC0eoWxgkZ0G5WDxkB0I/dJBHVSyn6MamqUEVPw7Gz2jDKizLGNVxtIaJoMHp2Ct6ewrkl4Nja2vLcu+28eaR28u5TNjcF6YwMdM5qwUoM21zTZE1C4lZdRRXEIiaxjikWQRp3k5gfY4ZnXGEGAD1JJq58KtcG1j+LzzvNnIQMRubllxGSgfZs3Bemc4qWpQV674MjkgvYS7hb2RpXI25QssaYTpjGIx3z3NSL6MpukuctvSGSAL024kdJCe2c5jH5mpClBV4uByjFYru4itjIZfhk2KAS3MZUmC81Iy2SVDepAIBxU3a6cUmmlMsriXl4iYjlxbFKnljHTdnJ+ortpQKUpQKUpQKUpQKUpQKUpQKUpQKUpQKUpQKUpQKUpQKUpQKUpQKUpQKUpQKUpQKUpQKUpQKUpQKUpQKUpQKUpQKUpQf/Z"/>
          <p:cNvSpPr>
            <a:spLocks noChangeAspect="1" noChangeArrowheads="1"/>
          </p:cNvSpPr>
          <p:nvPr/>
        </p:nvSpPr>
        <p:spPr bwMode="auto">
          <a:xfrm>
            <a:off x="73025" y="-723900"/>
            <a:ext cx="302895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6" name="Picture 14" descr="http://bestof.longislandpress.com/li/wp-content/uploads/nat.jpg"/>
          <p:cNvPicPr>
            <a:picLocks noChangeAspect="1" noChangeArrowheads="1"/>
          </p:cNvPicPr>
          <p:nvPr/>
        </p:nvPicPr>
        <p:blipFill>
          <a:blip r:embed="rId5" cstate="print"/>
          <a:srcRect/>
          <a:stretch>
            <a:fillRect/>
          </a:stretch>
        </p:blipFill>
        <p:spPr bwMode="auto">
          <a:xfrm>
            <a:off x="5867400" y="4114800"/>
            <a:ext cx="3048000" cy="1522054"/>
          </a:xfrm>
          <a:prstGeom prst="rect">
            <a:avLst/>
          </a:prstGeom>
          <a:noFill/>
        </p:spPr>
      </p:pic>
      <p:pic>
        <p:nvPicPr>
          <p:cNvPr id="3088" name="Picture 16" descr="http://www.chrisvanstone.com/wp/wp-content/uploads/2009/07/journalist.jpg"/>
          <p:cNvPicPr>
            <a:picLocks noChangeAspect="1" noChangeArrowheads="1"/>
          </p:cNvPicPr>
          <p:nvPr/>
        </p:nvPicPr>
        <p:blipFill>
          <a:blip r:embed="rId6" cstate="print"/>
          <a:srcRect/>
          <a:stretch>
            <a:fillRect/>
          </a:stretch>
        </p:blipFill>
        <p:spPr bwMode="auto">
          <a:xfrm>
            <a:off x="3505200" y="4495800"/>
            <a:ext cx="2063137" cy="1781175"/>
          </a:xfrm>
          <a:prstGeom prst="rect">
            <a:avLst/>
          </a:prstGeom>
          <a:noFill/>
        </p:spPr>
      </p:pic>
      <p:pic>
        <p:nvPicPr>
          <p:cNvPr id="3090" name="Picture 18" descr="http://2.bp.blogspot.com/_anqhwgROYcs/TDSyibrqFvI/AAAAAAAAAIY/4URJYXatP-I/s320/fiona3.JPG">
            <a:hlinkClick r:id="rId7"/>
          </p:cNvPr>
          <p:cNvPicPr>
            <a:picLocks noChangeAspect="1" noChangeArrowheads="1"/>
          </p:cNvPicPr>
          <p:nvPr/>
        </p:nvPicPr>
        <p:blipFill>
          <a:blip r:embed="rId8" cstate="print"/>
          <a:srcRect/>
          <a:stretch>
            <a:fillRect/>
          </a:stretch>
        </p:blipFill>
        <p:spPr bwMode="auto">
          <a:xfrm>
            <a:off x="7162800" y="1676400"/>
            <a:ext cx="1257299" cy="1676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1143000"/>
          </a:xfrm>
        </p:spPr>
        <p:txBody>
          <a:bodyPr>
            <a:normAutofit fontScale="90000"/>
          </a:bodyPr>
          <a:lstStyle/>
          <a:p>
            <a:r>
              <a:rPr lang="en-US" b="1" dirty="0" smtClean="0">
                <a:solidFill>
                  <a:schemeClr val="accent1">
                    <a:lumMod val="75000"/>
                  </a:schemeClr>
                </a:solidFill>
              </a:rPr>
              <a:t>Talking to policymakers:</a:t>
            </a:r>
            <a:br>
              <a:rPr lang="en-US" b="1" dirty="0" smtClean="0">
                <a:solidFill>
                  <a:schemeClr val="accent1">
                    <a:lumMod val="75000"/>
                  </a:schemeClr>
                </a:solidFill>
              </a:rPr>
            </a:br>
            <a:r>
              <a:rPr lang="en-US" b="1" dirty="0" smtClean="0">
                <a:solidFill>
                  <a:schemeClr val="accent1">
                    <a:lumMod val="75000"/>
                  </a:schemeClr>
                </a:solidFill>
              </a:rPr>
              <a:t>What makes voters vote?</a:t>
            </a:r>
            <a:endParaRPr lang="en-US" b="1" dirty="0">
              <a:solidFill>
                <a:schemeClr val="accent1">
                  <a:lumMod val="7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990600" y="1143000"/>
            <a:ext cx="7086600" cy="5319435"/>
          </a:xfrm>
          <a:prstGeom prst="rect">
            <a:avLst/>
          </a:prstGeom>
          <a:noFill/>
          <a:ln w="9525">
            <a:noFill/>
            <a:miter lim="800000"/>
            <a:headEnd/>
            <a:tailEnd/>
          </a:ln>
        </p:spPr>
      </p:pic>
      <p:sp>
        <p:nvSpPr>
          <p:cNvPr id="4" name="TextBox 3"/>
          <p:cNvSpPr txBox="1"/>
          <p:nvPr/>
        </p:nvSpPr>
        <p:spPr>
          <a:xfrm>
            <a:off x="1600200" y="6477000"/>
            <a:ext cx="5562600" cy="246221"/>
          </a:xfrm>
          <a:prstGeom prst="rect">
            <a:avLst/>
          </a:prstGeom>
          <a:noFill/>
        </p:spPr>
        <p:txBody>
          <a:bodyPr wrap="square" rtlCol="0">
            <a:spAutoFit/>
          </a:bodyPr>
          <a:lstStyle/>
          <a:p>
            <a:r>
              <a:rPr lang="en-US" sz="1000" dirty="0" smtClean="0"/>
              <a:t>“The Language of Conservation”: The Nature Conservancy and The Trust for Public Land, 2004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172200" cy="1143000"/>
          </a:xfrm>
        </p:spPr>
        <p:txBody>
          <a:bodyPr>
            <a:normAutofit fontScale="90000"/>
          </a:bodyPr>
          <a:lstStyle/>
          <a:p>
            <a:r>
              <a:rPr lang="en-US" b="1" dirty="0" smtClean="0">
                <a:solidFill>
                  <a:schemeClr val="accent1">
                    <a:lumMod val="75000"/>
                  </a:schemeClr>
                </a:solidFill>
              </a:rPr>
              <a:t>Talking to the media:</a:t>
            </a:r>
            <a:br>
              <a:rPr lang="en-US" b="1" dirty="0" smtClean="0">
                <a:solidFill>
                  <a:schemeClr val="accent1">
                    <a:lumMod val="75000"/>
                  </a:schemeClr>
                </a:solidFill>
              </a:rPr>
            </a:br>
            <a:r>
              <a:rPr lang="en-US" b="1" dirty="0" smtClean="0">
                <a:solidFill>
                  <a:schemeClr val="accent1">
                    <a:lumMod val="75000"/>
                  </a:schemeClr>
                </a:solidFill>
              </a:rPr>
              <a:t>What makes news </a:t>
            </a:r>
            <a:r>
              <a:rPr lang="en-US" b="1" dirty="0" err="1" smtClean="0">
                <a:solidFill>
                  <a:schemeClr val="accent1">
                    <a:lumMod val="75000"/>
                  </a:schemeClr>
                </a:solidFill>
              </a:rPr>
              <a:t>news</a:t>
            </a:r>
            <a:r>
              <a:rPr lang="en-US" b="1" dirty="0" smtClean="0">
                <a:solidFill>
                  <a:schemeClr val="accent1">
                    <a:lumMod val="75000"/>
                  </a:schemeClr>
                </a:solidFill>
              </a:rPr>
              <a:t>?</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Extent (broad impact)</a:t>
            </a:r>
          </a:p>
          <a:p>
            <a:r>
              <a:rPr lang="en-US" dirty="0" smtClean="0"/>
              <a:t>Intensity (deeply felt)</a:t>
            </a:r>
          </a:p>
          <a:p>
            <a:r>
              <a:rPr lang="en-US" dirty="0" smtClean="0"/>
              <a:t>Consequence (major repercussions)</a:t>
            </a:r>
          </a:p>
          <a:p>
            <a:r>
              <a:rPr lang="en-US" dirty="0" smtClean="0"/>
              <a:t>Novelty</a:t>
            </a:r>
          </a:p>
          <a:p>
            <a:r>
              <a:rPr lang="en-US" dirty="0" smtClean="0"/>
              <a:t>Eminence or celebrity</a:t>
            </a:r>
          </a:p>
          <a:p>
            <a:r>
              <a:rPr lang="en-US" dirty="0" smtClean="0"/>
              <a:t>Proximity (local angle)</a:t>
            </a:r>
          </a:p>
          <a:p>
            <a:r>
              <a:rPr lang="en-US" dirty="0" smtClean="0"/>
              <a:t>Timeliness (first scoops)</a:t>
            </a:r>
          </a:p>
          <a:p>
            <a:r>
              <a:rPr lang="en-US" dirty="0" smtClean="0"/>
              <a:t>Currency</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6324600" y="4724400"/>
            <a:ext cx="1524000" cy="1632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705600" cy="1143000"/>
          </a:xfrm>
        </p:spPr>
        <p:txBody>
          <a:bodyPr>
            <a:noAutofit/>
          </a:bodyPr>
          <a:lstStyle/>
          <a:p>
            <a:r>
              <a:rPr lang="en-US" sz="3600" b="1" dirty="0" smtClean="0">
                <a:solidFill>
                  <a:schemeClr val="accent1">
                    <a:lumMod val="75000"/>
                  </a:schemeClr>
                </a:solidFill>
              </a:rPr>
              <a:t>Tell a Story</a:t>
            </a:r>
            <a:br>
              <a:rPr lang="en-US" sz="3600" b="1" dirty="0" smtClean="0">
                <a:solidFill>
                  <a:schemeClr val="accent1">
                    <a:lumMod val="75000"/>
                  </a:schemeClr>
                </a:solidFill>
              </a:rPr>
            </a:br>
            <a:r>
              <a:rPr lang="en-US" sz="3600" b="1" dirty="0" smtClean="0">
                <a:solidFill>
                  <a:schemeClr val="accent1">
                    <a:lumMod val="75000"/>
                  </a:schemeClr>
                </a:solidFill>
              </a:rPr>
              <a:t>ASSIGNMENT 1: Elevator Speech</a:t>
            </a:r>
            <a:endParaRPr lang="en-US" sz="3600" b="1" dirty="0">
              <a:solidFill>
                <a:schemeClr val="accent1">
                  <a:lumMod val="75000"/>
                </a:schemeClr>
              </a:solidFill>
            </a:endParaRPr>
          </a:p>
        </p:txBody>
      </p:sp>
      <p:sp>
        <p:nvSpPr>
          <p:cNvPr id="3" name="Content Placeholder 2"/>
          <p:cNvSpPr>
            <a:spLocks noGrp="1"/>
          </p:cNvSpPr>
          <p:nvPr>
            <p:ph idx="1"/>
          </p:nvPr>
        </p:nvSpPr>
        <p:spPr>
          <a:xfrm>
            <a:off x="468344" y="1414295"/>
            <a:ext cx="8229600" cy="4724400"/>
          </a:xfrm>
        </p:spPr>
        <p:txBody>
          <a:bodyPr>
            <a:normAutofit/>
          </a:bodyPr>
          <a:lstStyle/>
          <a:p>
            <a:r>
              <a:rPr lang="en-US" sz="2600" dirty="0" smtClean="0"/>
              <a:t>Answer: what, who, why, when, where, how?</a:t>
            </a:r>
          </a:p>
          <a:p>
            <a:pPr lvl="1"/>
            <a:r>
              <a:rPr lang="en-US" sz="2200" i="1" dirty="0" smtClean="0"/>
              <a:t>What </a:t>
            </a:r>
            <a:r>
              <a:rPr lang="en-US" sz="2200" i="1" dirty="0"/>
              <a:t>methods or equipment are you </a:t>
            </a:r>
            <a:r>
              <a:rPr lang="en-US" sz="2200" i="1" dirty="0" smtClean="0"/>
              <a:t>using?</a:t>
            </a:r>
          </a:p>
          <a:p>
            <a:pPr lvl="1"/>
            <a:r>
              <a:rPr lang="en-US" sz="2200" i="1" dirty="0" smtClean="0"/>
              <a:t>What </a:t>
            </a:r>
            <a:r>
              <a:rPr lang="en-US" sz="2200" i="1" dirty="0"/>
              <a:t>environments are you working in?</a:t>
            </a:r>
          </a:p>
          <a:p>
            <a:r>
              <a:rPr lang="en-US" sz="2600" dirty="0" smtClean="0"/>
              <a:t>Avoid jargon, acronyms, and abbreviations.</a:t>
            </a:r>
          </a:p>
          <a:p>
            <a:r>
              <a:rPr lang="en-US" sz="2600" dirty="0" smtClean="0"/>
              <a:t>Mention small- and large-scale implications.</a:t>
            </a:r>
          </a:p>
          <a:p>
            <a:pPr marL="0" indent="0">
              <a:buNone/>
            </a:pPr>
            <a:endParaRPr lang="en-US" sz="2600" dirty="0" smtClean="0"/>
          </a:p>
          <a:p>
            <a:pPr marL="0" indent="0">
              <a:buNone/>
            </a:pPr>
            <a:r>
              <a:rPr lang="en-US" sz="2600" b="1" dirty="0" smtClean="0">
                <a:solidFill>
                  <a:schemeClr val="accent1">
                    <a:lumMod val="75000"/>
                  </a:schemeClr>
                </a:solidFill>
              </a:rPr>
              <a:t>ACTIVITY</a:t>
            </a:r>
            <a:r>
              <a:rPr lang="en-US" sz="2600" dirty="0" smtClean="0">
                <a:solidFill>
                  <a:schemeClr val="accent1">
                    <a:lumMod val="75000"/>
                  </a:schemeClr>
                </a:solidFill>
              </a:rPr>
              <a:t>: Check out the examples below; discuss what works and what doesn’t – then try it out yourself!</a:t>
            </a:r>
          </a:p>
        </p:txBody>
      </p:sp>
      <p:pic>
        <p:nvPicPr>
          <p:cNvPr id="2050" name="Picture 2" descr="http://us.cdn2.123rf.com/168nwm/cteconsulting/cteconsulting1103/cteconsulting110300007/9031656-an-image-of-a-group-of-people-in-a-crowded-elevator.jpg"/>
          <p:cNvPicPr>
            <a:picLocks noChangeAspect="1" noChangeArrowheads="1"/>
          </p:cNvPicPr>
          <p:nvPr/>
        </p:nvPicPr>
        <p:blipFill>
          <a:blip r:embed="rId2" cstate="print"/>
          <a:srcRect/>
          <a:stretch>
            <a:fillRect/>
          </a:stretch>
        </p:blipFill>
        <p:spPr bwMode="auto">
          <a:xfrm>
            <a:off x="7086600" y="152400"/>
            <a:ext cx="1447800" cy="1447800"/>
          </a:xfrm>
          <a:prstGeom prst="rect">
            <a:avLst/>
          </a:prstGeom>
          <a:noFill/>
        </p:spPr>
      </p:pic>
      <p:grpSp>
        <p:nvGrpSpPr>
          <p:cNvPr id="5" name="Group 4"/>
          <p:cNvGrpSpPr/>
          <p:nvPr/>
        </p:nvGrpSpPr>
        <p:grpSpPr>
          <a:xfrm>
            <a:off x="-1" y="5221893"/>
            <a:ext cx="9525001" cy="1372697"/>
            <a:chOff x="-1" y="5400411"/>
            <a:chExt cx="9525001" cy="1372697"/>
          </a:xfrm>
        </p:grpSpPr>
        <p:sp>
          <p:nvSpPr>
            <p:cNvPr id="8" name="TextBox 7"/>
            <p:cNvSpPr txBox="1"/>
            <p:nvPr/>
          </p:nvSpPr>
          <p:spPr>
            <a:xfrm>
              <a:off x="3096247" y="5782508"/>
              <a:ext cx="3429000" cy="338554"/>
            </a:xfrm>
            <a:prstGeom prst="rect">
              <a:avLst/>
            </a:prstGeom>
            <a:noFill/>
          </p:spPr>
          <p:txBody>
            <a:bodyPr wrap="square" rtlCol="0">
              <a:spAutoFit/>
            </a:bodyPr>
            <a:lstStyle/>
            <a:p>
              <a:r>
                <a:rPr lang="en-US" sz="1600" dirty="0" smtClean="0">
                  <a:hlinkClick r:id="rId3"/>
                </a:rPr>
                <a:t>Michio </a:t>
              </a:r>
              <a:r>
                <a:rPr lang="en-US" sz="1600" dirty="0" err="1" smtClean="0">
                  <a:hlinkClick r:id="rId3"/>
                </a:rPr>
                <a:t>Kaku</a:t>
              </a:r>
              <a:r>
                <a:rPr lang="en-US" sz="1600" dirty="0" smtClean="0"/>
                <a:t>, theoretical physicist</a:t>
              </a:r>
              <a:endParaRPr lang="en-US" sz="1600" dirty="0"/>
            </a:p>
          </p:txBody>
        </p:sp>
        <p:sp>
          <p:nvSpPr>
            <p:cNvPr id="13" name="TextBox 12"/>
            <p:cNvSpPr txBox="1"/>
            <p:nvPr/>
          </p:nvSpPr>
          <p:spPr>
            <a:xfrm>
              <a:off x="3128904" y="5443954"/>
              <a:ext cx="2743200" cy="338554"/>
            </a:xfrm>
            <a:prstGeom prst="rect">
              <a:avLst/>
            </a:prstGeom>
            <a:noFill/>
          </p:spPr>
          <p:txBody>
            <a:bodyPr wrap="square" rtlCol="0">
              <a:spAutoFit/>
            </a:bodyPr>
            <a:lstStyle/>
            <a:p>
              <a:r>
                <a:rPr lang="en-US" sz="1600" dirty="0" smtClean="0">
                  <a:hlinkClick r:id="rId4"/>
                </a:rPr>
                <a:t>Alan Sage</a:t>
              </a:r>
              <a:r>
                <a:rPr lang="en-US" sz="1600" dirty="0" smtClean="0"/>
                <a:t>, plant physiologist</a:t>
              </a:r>
              <a:endParaRPr lang="en-US" sz="1600" dirty="0"/>
            </a:p>
          </p:txBody>
        </p:sp>
        <p:sp>
          <p:nvSpPr>
            <p:cNvPr id="14" name="TextBox 13"/>
            <p:cNvSpPr txBox="1"/>
            <p:nvPr/>
          </p:nvSpPr>
          <p:spPr>
            <a:xfrm>
              <a:off x="6096000" y="5400411"/>
              <a:ext cx="3429000" cy="338554"/>
            </a:xfrm>
            <a:prstGeom prst="rect">
              <a:avLst/>
            </a:prstGeom>
            <a:noFill/>
          </p:spPr>
          <p:txBody>
            <a:bodyPr wrap="square" rtlCol="0">
              <a:spAutoFit/>
            </a:bodyPr>
            <a:lstStyle/>
            <a:p>
              <a:r>
                <a:rPr lang="en-US" sz="1600" dirty="0" smtClean="0">
                  <a:hlinkClick r:id="rId5"/>
                </a:rPr>
                <a:t>Katharine </a:t>
              </a:r>
              <a:r>
                <a:rPr lang="en-US" sz="1600" dirty="0" err="1" smtClean="0">
                  <a:hlinkClick r:id="rId5"/>
                </a:rPr>
                <a:t>Hayhoe</a:t>
              </a:r>
              <a:r>
                <a:rPr lang="en-US" sz="1600" dirty="0" smtClean="0"/>
                <a:t>, climate scientist</a:t>
              </a:r>
              <a:endParaRPr lang="en-US" sz="1600" dirty="0"/>
            </a:p>
          </p:txBody>
        </p:sp>
        <p:sp>
          <p:nvSpPr>
            <p:cNvPr id="15" name="TextBox 14"/>
            <p:cNvSpPr txBox="1"/>
            <p:nvPr/>
          </p:nvSpPr>
          <p:spPr>
            <a:xfrm>
              <a:off x="21629" y="6434554"/>
              <a:ext cx="3100977" cy="338554"/>
            </a:xfrm>
            <a:prstGeom prst="rect">
              <a:avLst/>
            </a:prstGeom>
            <a:noFill/>
          </p:spPr>
          <p:txBody>
            <a:bodyPr wrap="none" rtlCol="0">
              <a:spAutoFit/>
            </a:bodyPr>
            <a:lstStyle/>
            <a:p>
              <a:r>
                <a:rPr lang="en-US" sz="1600" dirty="0" smtClean="0">
                  <a:hlinkClick r:id="rId6"/>
                </a:rPr>
                <a:t>Caryn </a:t>
              </a:r>
              <a:r>
                <a:rPr lang="en-US" sz="1600" dirty="0" err="1" smtClean="0">
                  <a:hlinkClick r:id="rId6"/>
                </a:rPr>
                <a:t>Babaian</a:t>
              </a:r>
              <a:r>
                <a:rPr lang="en-US" sz="1600" dirty="0" smtClean="0"/>
                <a:t>, high school teacher</a:t>
              </a:r>
              <a:endParaRPr lang="en-US" sz="1600" dirty="0"/>
            </a:p>
          </p:txBody>
        </p:sp>
        <p:sp>
          <p:nvSpPr>
            <p:cNvPr id="16" name="TextBox 15"/>
            <p:cNvSpPr txBox="1"/>
            <p:nvPr/>
          </p:nvSpPr>
          <p:spPr>
            <a:xfrm>
              <a:off x="0" y="5779217"/>
              <a:ext cx="3055901" cy="338554"/>
            </a:xfrm>
            <a:prstGeom prst="rect">
              <a:avLst/>
            </a:prstGeom>
            <a:noFill/>
          </p:spPr>
          <p:txBody>
            <a:bodyPr wrap="none" rtlCol="0">
              <a:spAutoFit/>
            </a:bodyPr>
            <a:lstStyle/>
            <a:p>
              <a:r>
                <a:rPr lang="en-US" sz="1600" dirty="0" smtClean="0">
                  <a:hlinkClick r:id="rId7"/>
                </a:rPr>
                <a:t>Shaundra Daily</a:t>
              </a:r>
              <a:r>
                <a:rPr lang="en-US" sz="1600" dirty="0" smtClean="0"/>
                <a:t>, computer scientist</a:t>
              </a:r>
              <a:endParaRPr lang="en-US" sz="1600" dirty="0"/>
            </a:p>
          </p:txBody>
        </p:sp>
        <p:sp>
          <p:nvSpPr>
            <p:cNvPr id="17" name="TextBox 16"/>
            <p:cNvSpPr txBox="1"/>
            <p:nvPr/>
          </p:nvSpPr>
          <p:spPr>
            <a:xfrm>
              <a:off x="6096000" y="6425862"/>
              <a:ext cx="3429000" cy="338554"/>
            </a:xfrm>
            <a:prstGeom prst="rect">
              <a:avLst/>
            </a:prstGeom>
            <a:noFill/>
          </p:spPr>
          <p:txBody>
            <a:bodyPr wrap="square" rtlCol="0">
              <a:spAutoFit/>
            </a:bodyPr>
            <a:lstStyle/>
            <a:p>
              <a:r>
                <a:rPr lang="en-US" sz="1600" dirty="0" smtClean="0">
                  <a:hlinkClick r:id="rId8"/>
                </a:rPr>
                <a:t>Allan Adams</a:t>
              </a:r>
              <a:r>
                <a:rPr lang="en-US" sz="1600" dirty="0" smtClean="0"/>
                <a:t>, theoretical physicist</a:t>
              </a:r>
              <a:endParaRPr lang="en-US" sz="1600" dirty="0"/>
            </a:p>
          </p:txBody>
        </p:sp>
        <p:sp>
          <p:nvSpPr>
            <p:cNvPr id="19" name="TextBox 18"/>
            <p:cNvSpPr txBox="1"/>
            <p:nvPr/>
          </p:nvSpPr>
          <p:spPr>
            <a:xfrm>
              <a:off x="-1" y="6087308"/>
              <a:ext cx="3272947" cy="338554"/>
            </a:xfrm>
            <a:prstGeom prst="rect">
              <a:avLst/>
            </a:prstGeom>
            <a:noFill/>
          </p:spPr>
          <p:txBody>
            <a:bodyPr wrap="none" rtlCol="0">
              <a:spAutoFit/>
            </a:bodyPr>
            <a:lstStyle/>
            <a:p>
              <a:r>
                <a:rPr lang="en-US" sz="1600" dirty="0" smtClean="0">
                  <a:hlinkClick r:id="rId9"/>
                </a:rPr>
                <a:t>Emily Whiting</a:t>
              </a:r>
              <a:r>
                <a:rPr lang="en-US" sz="1600" dirty="0" smtClean="0"/>
                <a:t>, architectural engineer</a:t>
              </a:r>
              <a:endParaRPr lang="en-US" sz="1600" dirty="0"/>
            </a:p>
          </p:txBody>
        </p:sp>
        <p:sp>
          <p:nvSpPr>
            <p:cNvPr id="20" name="TextBox 19"/>
            <p:cNvSpPr txBox="1"/>
            <p:nvPr/>
          </p:nvSpPr>
          <p:spPr>
            <a:xfrm>
              <a:off x="3272946" y="6077519"/>
              <a:ext cx="2620397" cy="338554"/>
            </a:xfrm>
            <a:prstGeom prst="rect">
              <a:avLst/>
            </a:prstGeom>
            <a:noFill/>
          </p:spPr>
          <p:txBody>
            <a:bodyPr wrap="none" rtlCol="0">
              <a:spAutoFit/>
            </a:bodyPr>
            <a:lstStyle/>
            <a:p>
              <a:r>
                <a:rPr lang="en-US" sz="1600" dirty="0" smtClean="0">
                  <a:hlinkClick r:id="rId10"/>
                </a:rPr>
                <a:t>Andre Fenton</a:t>
              </a:r>
              <a:r>
                <a:rPr lang="en-US" sz="1600" dirty="0" smtClean="0"/>
                <a:t>, neurobiologist</a:t>
              </a:r>
              <a:endParaRPr lang="en-US" sz="1600" dirty="0"/>
            </a:p>
          </p:txBody>
        </p:sp>
        <p:sp>
          <p:nvSpPr>
            <p:cNvPr id="21" name="TextBox 20"/>
            <p:cNvSpPr txBox="1"/>
            <p:nvPr/>
          </p:nvSpPr>
          <p:spPr>
            <a:xfrm>
              <a:off x="6080525" y="6077519"/>
              <a:ext cx="2404889" cy="338554"/>
            </a:xfrm>
            <a:prstGeom prst="rect">
              <a:avLst/>
            </a:prstGeom>
            <a:noFill/>
          </p:spPr>
          <p:txBody>
            <a:bodyPr wrap="none" rtlCol="0">
              <a:spAutoFit/>
            </a:bodyPr>
            <a:lstStyle/>
            <a:p>
              <a:r>
                <a:rPr lang="en-US" sz="1600" dirty="0" smtClean="0">
                  <a:hlinkClick r:id="rId11"/>
                </a:rPr>
                <a:t>Dave </a:t>
              </a:r>
              <a:r>
                <a:rPr lang="en-US" sz="1600" dirty="0" err="1" smtClean="0">
                  <a:hlinkClick r:id="rId11"/>
                </a:rPr>
                <a:t>Sulzer</a:t>
              </a:r>
              <a:r>
                <a:rPr lang="en-US" sz="1600" dirty="0" smtClean="0"/>
                <a:t>, neuroscientist</a:t>
              </a:r>
              <a:endParaRPr lang="en-US" sz="1600" dirty="0"/>
            </a:p>
          </p:txBody>
        </p:sp>
        <p:sp>
          <p:nvSpPr>
            <p:cNvPr id="4" name="TextBox 3"/>
            <p:cNvSpPr txBox="1"/>
            <p:nvPr/>
          </p:nvSpPr>
          <p:spPr>
            <a:xfrm>
              <a:off x="0" y="5443954"/>
              <a:ext cx="2452916" cy="338554"/>
            </a:xfrm>
            <a:prstGeom prst="rect">
              <a:avLst/>
            </a:prstGeom>
            <a:noFill/>
          </p:spPr>
          <p:txBody>
            <a:bodyPr wrap="none" rtlCol="0">
              <a:spAutoFit/>
            </a:bodyPr>
            <a:lstStyle/>
            <a:p>
              <a:r>
                <a:rPr lang="en-US" sz="1600" dirty="0" smtClean="0">
                  <a:hlinkClick r:id="rId12"/>
                </a:rPr>
                <a:t>Susan Barry</a:t>
              </a:r>
              <a:r>
                <a:rPr lang="en-US" sz="1600" dirty="0" smtClean="0"/>
                <a:t>, neurobiologist</a:t>
              </a:r>
              <a:endParaRPr lang="en-US" sz="1600" dirty="0"/>
            </a:p>
          </p:txBody>
        </p:sp>
        <p:sp>
          <p:nvSpPr>
            <p:cNvPr id="18" name="TextBox 17"/>
            <p:cNvSpPr txBox="1"/>
            <p:nvPr/>
          </p:nvSpPr>
          <p:spPr>
            <a:xfrm>
              <a:off x="6083663" y="5738965"/>
              <a:ext cx="2537618" cy="338554"/>
            </a:xfrm>
            <a:prstGeom prst="rect">
              <a:avLst/>
            </a:prstGeom>
            <a:noFill/>
          </p:spPr>
          <p:txBody>
            <a:bodyPr wrap="none" rtlCol="0">
              <a:spAutoFit/>
            </a:bodyPr>
            <a:lstStyle/>
            <a:p>
              <a:r>
                <a:rPr lang="en-US" sz="1600" dirty="0" smtClean="0">
                  <a:hlinkClick r:id="rId13"/>
                </a:rPr>
                <a:t>Mireya Mayor</a:t>
              </a:r>
              <a:r>
                <a:rPr lang="en-US" sz="1600" dirty="0" smtClean="0"/>
                <a:t>, primatologist</a:t>
              </a:r>
              <a:endParaRPr lang="en-US" sz="1600" dirty="0"/>
            </a:p>
          </p:txBody>
        </p:sp>
      </p:grpSp>
    </p:spTree>
    <p:extLst>
      <p:ext uri="{BB962C8B-B14F-4D97-AF65-F5344CB8AC3E}">
        <p14:creationId xmlns:p14="http://schemas.microsoft.com/office/powerpoint/2010/main" val="2391031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normAutofit lnSpcReduction="10000"/>
          </a:bodyPr>
          <a:lstStyle/>
          <a:p>
            <a:r>
              <a:rPr lang="en-US" dirty="0" smtClean="0"/>
              <a:t>Write a 400 to 600-word blog about your research project. Group project profiles should be co-written and can range up to 800 words.</a:t>
            </a:r>
          </a:p>
          <a:p>
            <a:pPr marL="0" indent="0">
              <a:buNone/>
            </a:pPr>
            <a:endParaRPr lang="en-US" dirty="0" smtClean="0"/>
          </a:p>
          <a:p>
            <a:r>
              <a:rPr lang="en-US" dirty="0" smtClean="0"/>
              <a:t>ALTERNATIVE ASSIGNMENT: Pairs of students write blogs about each other’s projects. </a:t>
            </a:r>
          </a:p>
          <a:p>
            <a:endParaRPr lang="en-US" dirty="0"/>
          </a:p>
          <a:p>
            <a:r>
              <a:rPr lang="en-US" dirty="0" smtClean="0"/>
              <a:t>You’ll submit your text &amp; photos to the proctors according to a set blog schedule.</a:t>
            </a:r>
            <a:endParaRPr lang="en-US" dirty="0"/>
          </a:p>
        </p:txBody>
      </p:sp>
      <p:sp>
        <p:nvSpPr>
          <p:cNvPr id="4" name="Title 1"/>
          <p:cNvSpPr>
            <a:spLocks noGrp="1"/>
          </p:cNvSpPr>
          <p:nvPr>
            <p:ph type="title"/>
          </p:nvPr>
        </p:nvSpPr>
        <p:spPr>
          <a:xfrm>
            <a:off x="1676400" y="304800"/>
            <a:ext cx="6172200" cy="1143000"/>
          </a:xfrm>
        </p:spPr>
        <p:txBody>
          <a:bodyPr>
            <a:normAutofit fontScale="90000"/>
          </a:bodyPr>
          <a:lstStyle/>
          <a:p>
            <a:r>
              <a:rPr lang="en-US" b="1" dirty="0" smtClean="0">
                <a:solidFill>
                  <a:schemeClr val="accent1">
                    <a:lumMod val="75000"/>
                  </a:schemeClr>
                </a:solidFill>
              </a:rPr>
              <a:t>Tell a Story</a:t>
            </a:r>
            <a:br>
              <a:rPr lang="en-US" b="1" dirty="0" smtClean="0">
                <a:solidFill>
                  <a:schemeClr val="accent1">
                    <a:lumMod val="75000"/>
                  </a:schemeClr>
                </a:solidFill>
              </a:rPr>
            </a:br>
            <a:r>
              <a:rPr lang="en-US" b="1" dirty="0" smtClean="0">
                <a:solidFill>
                  <a:schemeClr val="accent1">
                    <a:lumMod val="75000"/>
                  </a:schemeClr>
                </a:solidFill>
              </a:rPr>
              <a:t>ASSIGNMENT 2: Blogging!</a:t>
            </a:r>
            <a:endParaRPr lang="en-US" b="1" dirty="0">
              <a:solidFill>
                <a:schemeClr val="accent1">
                  <a:lumMod val="75000"/>
                </a:schemeClr>
              </a:solidFill>
            </a:endParaRPr>
          </a:p>
        </p:txBody>
      </p:sp>
      <p:sp>
        <p:nvSpPr>
          <p:cNvPr id="5" name="Rounded Rectangle 4"/>
          <p:cNvSpPr/>
          <p:nvPr/>
        </p:nvSpPr>
        <p:spPr>
          <a:xfrm>
            <a:off x="3048000" y="6019800"/>
            <a:ext cx="3283373" cy="6997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http://HarvardForestREU.blogspot.com</a:t>
            </a:r>
            <a:endParaRPr lang="en-US" b="1" dirty="0">
              <a:solidFill>
                <a:schemeClr val="tx1"/>
              </a:solidFill>
            </a:endParaRPr>
          </a:p>
        </p:txBody>
      </p:sp>
    </p:spTree>
    <p:extLst>
      <p:ext uri="{BB962C8B-B14F-4D97-AF65-F5344CB8AC3E}">
        <p14:creationId xmlns:p14="http://schemas.microsoft.com/office/powerpoint/2010/main" val="1477469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Begin where your readers are.</a:t>
            </a:r>
          </a:p>
          <a:p>
            <a:pPr marL="0" indent="0">
              <a:buNone/>
            </a:pPr>
            <a:r>
              <a:rPr lang="en-US" sz="2400" i="1" dirty="0" smtClean="0"/>
              <a:t>	What do they already know?</a:t>
            </a:r>
          </a:p>
          <a:p>
            <a:pPr marL="0" indent="0">
              <a:buNone/>
            </a:pPr>
            <a:r>
              <a:rPr lang="en-US" sz="2400" i="1" dirty="0"/>
              <a:t>	</a:t>
            </a:r>
            <a:r>
              <a:rPr lang="en-US" sz="2400" i="1" dirty="0" smtClean="0"/>
              <a:t>Why should they care?</a:t>
            </a:r>
          </a:p>
          <a:p>
            <a:endParaRPr lang="en-US" dirty="0" smtClean="0"/>
          </a:p>
          <a:p>
            <a:r>
              <a:rPr lang="en-US" dirty="0" smtClean="0"/>
              <a:t>Assume you only have the title &amp; first couple of lines (the </a:t>
            </a:r>
            <a:r>
              <a:rPr lang="en-US" dirty="0" err="1" smtClean="0"/>
              <a:t>lede</a:t>
            </a:r>
            <a:r>
              <a:rPr lang="en-US" dirty="0" smtClean="0"/>
              <a:t>) to get your readers’ attention. </a:t>
            </a:r>
          </a:p>
          <a:p>
            <a:endParaRPr lang="en-US" dirty="0"/>
          </a:p>
          <a:p>
            <a:r>
              <a:rPr lang="en-US" dirty="0" smtClean="0"/>
              <a:t>Early on:</a:t>
            </a:r>
          </a:p>
          <a:p>
            <a:pPr lvl="1"/>
            <a:r>
              <a:rPr lang="en-US" dirty="0" smtClean="0"/>
              <a:t>Tell them something they didn’t know.</a:t>
            </a:r>
          </a:p>
          <a:p>
            <a:pPr lvl="1"/>
            <a:r>
              <a:rPr lang="en-US" dirty="0" smtClean="0"/>
              <a:t>Avoid jargon!</a:t>
            </a:r>
          </a:p>
          <a:p>
            <a:pPr lvl="1"/>
            <a:r>
              <a:rPr lang="en-US" dirty="0" smtClean="0"/>
              <a:t>Give them something visual to grab on to – both descriptively and with photos.</a:t>
            </a:r>
          </a:p>
          <a:p>
            <a:endParaRPr lang="en-US" dirty="0"/>
          </a:p>
        </p:txBody>
      </p:sp>
      <p:sp>
        <p:nvSpPr>
          <p:cNvPr id="4" name="Title 1"/>
          <p:cNvSpPr>
            <a:spLocks noGrp="1"/>
          </p:cNvSpPr>
          <p:nvPr>
            <p:ph type="title"/>
          </p:nvPr>
        </p:nvSpPr>
        <p:spPr>
          <a:xfrm>
            <a:off x="914400" y="304800"/>
            <a:ext cx="7162800" cy="1143000"/>
          </a:xfrm>
        </p:spPr>
        <p:txBody>
          <a:bodyPr>
            <a:normAutofit/>
          </a:bodyPr>
          <a:lstStyle/>
          <a:p>
            <a:r>
              <a:rPr lang="en-US" b="1" dirty="0" smtClean="0">
                <a:solidFill>
                  <a:schemeClr val="accent1">
                    <a:lumMod val="75000"/>
                  </a:schemeClr>
                </a:solidFill>
              </a:rPr>
              <a:t>The Basics of Science Blogging</a:t>
            </a:r>
            <a:endParaRPr lang="en-US" b="1" dirty="0">
              <a:solidFill>
                <a:schemeClr val="accent1">
                  <a:lumMod val="75000"/>
                </a:schemeClr>
              </a:solidFill>
            </a:endParaRPr>
          </a:p>
        </p:txBody>
      </p:sp>
      <p:pic>
        <p:nvPicPr>
          <p:cNvPr id="4098" name="Picture 2" descr="Graph of most popular countries among blog vie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599" y="1640767"/>
            <a:ext cx="2285999"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820032">
            <a:off x="6330273" y="2058379"/>
            <a:ext cx="2167581" cy="307777"/>
          </a:xfrm>
          <a:prstGeom prst="rect">
            <a:avLst/>
          </a:prstGeom>
          <a:noFill/>
        </p:spPr>
        <p:txBody>
          <a:bodyPr wrap="none" rtlCol="0">
            <a:spAutoFit/>
          </a:bodyPr>
          <a:lstStyle/>
          <a:p>
            <a:r>
              <a:rPr lang="en-US" sz="1400" dirty="0" smtClean="0">
                <a:solidFill>
                  <a:schemeClr val="accent6">
                    <a:lumMod val="50000"/>
                  </a:schemeClr>
                </a:solidFill>
              </a:rPr>
              <a:t>search: Harvard Forest REU</a:t>
            </a:r>
            <a:endParaRPr lang="en-US" sz="1400" dirty="0">
              <a:solidFill>
                <a:schemeClr val="accent6">
                  <a:lumMod val="50000"/>
                </a:schemeClr>
              </a:solidFill>
            </a:endParaRPr>
          </a:p>
        </p:txBody>
      </p:sp>
    </p:spTree>
    <p:extLst>
      <p:ext uri="{BB962C8B-B14F-4D97-AF65-F5344CB8AC3E}">
        <p14:creationId xmlns:p14="http://schemas.microsoft.com/office/powerpoint/2010/main" val="2953407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5029200"/>
          </a:xfrm>
        </p:spPr>
        <p:txBody>
          <a:bodyPr>
            <a:normAutofit/>
          </a:bodyPr>
          <a:lstStyle/>
          <a:p>
            <a:r>
              <a:rPr lang="en-US" sz="3000" dirty="0" smtClean="0"/>
              <a:t>See examples in </a:t>
            </a:r>
            <a:r>
              <a:rPr lang="en-US" sz="3000" dirty="0" smtClean="0">
                <a:hlinkClick r:id="rId2"/>
              </a:rPr>
              <a:t>hand-out</a:t>
            </a:r>
            <a:r>
              <a:rPr lang="en-US" sz="3000" dirty="0" smtClean="0"/>
              <a:t>.</a:t>
            </a:r>
          </a:p>
          <a:p>
            <a:r>
              <a:rPr lang="en-US" sz="3000" dirty="0" smtClean="0"/>
              <a:t>Watch </a:t>
            </a:r>
            <a:r>
              <a:rPr lang="en-US" sz="3000" i="1" dirty="0" smtClean="0">
                <a:hlinkClick r:id="rId3"/>
              </a:rPr>
              <a:t>The Island President</a:t>
            </a:r>
            <a:r>
              <a:rPr lang="en-US" sz="3000" dirty="0" smtClean="0">
                <a:hlinkClick r:id="rId3"/>
              </a:rPr>
              <a:t> </a:t>
            </a:r>
            <a:r>
              <a:rPr lang="en-US" sz="3000" dirty="0" smtClean="0"/>
              <a:t>trailer – a different way to think about packaging a climate change message. </a:t>
            </a:r>
          </a:p>
        </p:txBody>
      </p:sp>
      <p:sp>
        <p:nvSpPr>
          <p:cNvPr id="5" name="Title 1"/>
          <p:cNvSpPr txBox="1">
            <a:spLocks/>
          </p:cNvSpPr>
          <p:nvPr/>
        </p:nvSpPr>
        <p:spPr>
          <a:xfrm>
            <a:off x="1143000" y="228600"/>
            <a:ext cx="72390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Writing a Good </a:t>
            </a:r>
            <a:r>
              <a:rPr kumimoji="0" lang="en-US" sz="4400" b="1" i="0" u="none" strike="noStrike" kern="1200" cap="none" spc="0" normalizeH="0" baseline="0" noProof="0" dirty="0" err="1" smtClean="0">
                <a:ln>
                  <a:noFill/>
                </a:ln>
                <a:solidFill>
                  <a:schemeClr val="accent1">
                    <a:lumMod val="75000"/>
                  </a:schemeClr>
                </a:solidFill>
                <a:effectLst/>
                <a:uLnTx/>
                <a:uFillTx/>
                <a:latin typeface="+mj-lt"/>
                <a:ea typeface="+mj-ea"/>
                <a:cs typeface="+mj-cs"/>
              </a:rPr>
              <a:t>Lede</a:t>
            </a: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 Activity</a:t>
            </a:r>
            <a:endParaRPr kumimoji="0" lang="en-US" sz="44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371600" y="0"/>
            <a:ext cx="6169114"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b="1" dirty="0"/>
              <a:t>PROJECT PROFILE: Tracking Moose and Deer </a:t>
            </a:r>
          </a:p>
          <a:p>
            <a:pPr marL="0" indent="0">
              <a:buNone/>
            </a:pPr>
            <a:r>
              <a:rPr lang="en-US" dirty="0"/>
              <a:t/>
            </a:r>
            <a:br>
              <a:rPr lang="en-US" dirty="0"/>
            </a:br>
            <a:r>
              <a:rPr lang="en-US" dirty="0" smtClean="0"/>
              <a:t>We </a:t>
            </a:r>
            <a:r>
              <a:rPr lang="en-US" dirty="0"/>
              <a:t>have spent the summer happily crawling around in the forest, bruising ourselves under mountain laurel in pursuit of the holy </a:t>
            </a:r>
            <a:r>
              <a:rPr lang="en-US" dirty="0" smtClean="0"/>
              <a:t>grail </a:t>
            </a:r>
            <a:r>
              <a:rPr lang="en-US" dirty="0"/>
              <a:t>of our project, moose poop. We are studying the impact of deer and moose browsing on the regeneration of forests, specifically looking at hemlock and oak seedlings. This research is particularly important since the number of white tailed deer continues to increase, and moose recently reappeared in Massachusetts after being extirpated since the mid-19th century.</a:t>
            </a:r>
            <a:br>
              <a:rPr lang="en-US" dirty="0"/>
            </a:br>
            <a:endParaRPr lang="en-US" dirty="0"/>
          </a:p>
          <a:p>
            <a:pPr marL="0" indent="0">
              <a:buNone/>
            </a:pPr>
            <a:endParaRPr lang="en-US" dirty="0"/>
          </a:p>
        </p:txBody>
      </p:sp>
      <p:sp>
        <p:nvSpPr>
          <p:cNvPr id="4" name="Title 1"/>
          <p:cNvSpPr txBox="1">
            <a:spLocks/>
          </p:cNvSpPr>
          <p:nvPr/>
        </p:nvSpPr>
        <p:spPr>
          <a:xfrm>
            <a:off x="990600" y="228600"/>
            <a:ext cx="72390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Writing a Good </a:t>
            </a:r>
            <a:r>
              <a:rPr kumimoji="0" lang="en-US" sz="4400" b="1" i="0" u="none" strike="noStrike" kern="1200" cap="none" spc="0" normalizeH="0" baseline="0" noProof="0" dirty="0" err="1" smtClean="0">
                <a:ln>
                  <a:noFill/>
                </a:ln>
                <a:solidFill>
                  <a:schemeClr val="accent1">
                    <a:lumMod val="75000"/>
                  </a:schemeClr>
                </a:solidFill>
                <a:effectLst/>
                <a:uLnTx/>
                <a:uFillTx/>
                <a:latin typeface="+mj-lt"/>
                <a:ea typeface="+mj-ea"/>
                <a:cs typeface="+mj-cs"/>
              </a:rPr>
              <a:t>Lede</a:t>
            </a:r>
            <a:endPar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i="1" dirty="0" smtClean="0">
                <a:solidFill>
                  <a:schemeClr val="accent1">
                    <a:lumMod val="75000"/>
                  </a:schemeClr>
                </a:solidFill>
                <a:latin typeface="+mj-lt"/>
                <a:ea typeface="+mj-ea"/>
                <a:cs typeface="+mj-cs"/>
              </a:rPr>
              <a:t>Example </a:t>
            </a:r>
            <a:r>
              <a:rPr lang="en-US" sz="4400" b="1" i="1" dirty="0" smtClean="0">
                <a:solidFill>
                  <a:schemeClr val="accent1">
                    <a:lumMod val="75000"/>
                  </a:schemeClr>
                </a:solidFill>
                <a:latin typeface="+mj-lt"/>
                <a:ea typeface="+mj-ea"/>
                <a:cs typeface="+mj-cs"/>
              </a:rPr>
              <a:t>1 from the HF REU blog</a:t>
            </a:r>
            <a:endParaRPr kumimoji="0" lang="en-US" sz="4400" b="1" i="1"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extLst>
      <p:ext uri="{BB962C8B-B14F-4D97-AF65-F5344CB8AC3E}">
        <p14:creationId xmlns:p14="http://schemas.microsoft.com/office/powerpoint/2010/main" val="1511801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b="1" dirty="0"/>
              <a:t>PROJECT PROFILE: Soil Warming and Hardwoods </a:t>
            </a:r>
          </a:p>
          <a:p>
            <a:pPr marL="0" indent="0">
              <a:buNone/>
            </a:pPr>
            <a:r>
              <a:rPr lang="en-US" dirty="0"/>
              <a:t/>
            </a:r>
            <a:br>
              <a:rPr lang="en-US" dirty="0"/>
            </a:br>
            <a:r>
              <a:rPr lang="en-US" dirty="0" smtClean="0"/>
              <a:t>Here </a:t>
            </a:r>
            <a:r>
              <a:rPr lang="en-US" dirty="0"/>
              <a:t>at the Harvard Forest, I am working on the effects of soil warming on various hardwoods. There has already been an experiment to test the effects of global warming on soil. The 20-year-long experiment found that with increased soil temperatures there was an increase in microbial activity. This increase in microbial activity led to more usable nitrogen in the system.</a:t>
            </a:r>
          </a:p>
          <a:p>
            <a:pPr marL="0" indent="0">
              <a:buNone/>
            </a:pPr>
            <a:endParaRPr lang="en-US" dirty="0"/>
          </a:p>
        </p:txBody>
      </p:sp>
      <p:sp>
        <p:nvSpPr>
          <p:cNvPr id="4" name="Title 1"/>
          <p:cNvSpPr txBox="1">
            <a:spLocks/>
          </p:cNvSpPr>
          <p:nvPr/>
        </p:nvSpPr>
        <p:spPr>
          <a:xfrm>
            <a:off x="990600" y="228600"/>
            <a:ext cx="72390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Writing a Good </a:t>
            </a:r>
            <a:r>
              <a:rPr kumimoji="0" lang="en-US" sz="4400" b="1" i="0" u="none" strike="noStrike" kern="1200" cap="none" spc="0" normalizeH="0" baseline="0" noProof="0" dirty="0" err="1" smtClean="0">
                <a:ln>
                  <a:noFill/>
                </a:ln>
                <a:solidFill>
                  <a:schemeClr val="accent1">
                    <a:lumMod val="75000"/>
                  </a:schemeClr>
                </a:solidFill>
                <a:effectLst/>
                <a:uLnTx/>
                <a:uFillTx/>
                <a:latin typeface="+mj-lt"/>
                <a:ea typeface="+mj-ea"/>
                <a:cs typeface="+mj-cs"/>
              </a:rPr>
              <a:t>Lede</a:t>
            </a:r>
            <a:endPar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i="1" dirty="0" smtClean="0">
                <a:solidFill>
                  <a:schemeClr val="accent1">
                    <a:lumMod val="75000"/>
                  </a:schemeClr>
                </a:solidFill>
                <a:latin typeface="+mj-lt"/>
                <a:ea typeface="+mj-ea"/>
                <a:cs typeface="+mj-cs"/>
              </a:rPr>
              <a:t>Example </a:t>
            </a:r>
            <a:r>
              <a:rPr lang="en-US" sz="4400" b="1" i="1" dirty="0" smtClean="0">
                <a:solidFill>
                  <a:schemeClr val="accent1">
                    <a:lumMod val="75000"/>
                  </a:schemeClr>
                </a:solidFill>
                <a:latin typeface="+mj-lt"/>
                <a:ea typeface="+mj-ea"/>
                <a:cs typeface="+mj-cs"/>
              </a:rPr>
              <a:t>2 from the HF REU blog</a:t>
            </a:r>
            <a:endParaRPr kumimoji="0" lang="en-US" sz="4400" b="1" i="1"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extLst>
      <p:ext uri="{BB962C8B-B14F-4D97-AF65-F5344CB8AC3E}">
        <p14:creationId xmlns:p14="http://schemas.microsoft.com/office/powerpoint/2010/main" val="1614796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5029200"/>
          </a:xfrm>
        </p:spPr>
        <p:txBody>
          <a:bodyPr>
            <a:normAutofit fontScale="92500" lnSpcReduction="20000"/>
          </a:bodyPr>
          <a:lstStyle/>
          <a:p>
            <a:pPr marL="0" indent="0">
              <a:buNone/>
            </a:pPr>
            <a:r>
              <a:rPr lang="en-US" sz="2800" b="1" dirty="0"/>
              <a:t>RESEARCH PROFILE: Vegetation Sampling in </a:t>
            </a:r>
            <a:r>
              <a:rPr lang="en-US" sz="2800" b="1" dirty="0" err="1"/>
              <a:t>Wildlands</a:t>
            </a:r>
            <a:r>
              <a:rPr lang="en-US" sz="2800" b="1" dirty="0"/>
              <a:t> and Woodlands </a:t>
            </a:r>
            <a:r>
              <a:rPr lang="en-US" sz="2800" dirty="0"/>
              <a:t/>
            </a:r>
            <a:br>
              <a:rPr lang="en-US" sz="2800" dirty="0"/>
            </a:br>
            <a:r>
              <a:rPr lang="en-US" sz="2800" dirty="0"/>
              <a:t/>
            </a:r>
            <a:br>
              <a:rPr lang="en-US" sz="2800" dirty="0"/>
            </a:br>
            <a:r>
              <a:rPr lang="en-US" sz="2800" dirty="0"/>
              <a:t>We have spent most of the summer traveling across New England to do field work at sites in Massachusetts, New Hampshire, and Maine. At each site, we have been establishing permanent vegetation sampling plots for a long-term study comparing forest dynamics in managed and unmanaged forests. We carry 2-foot pieces of steel pipe into the woods (3 </a:t>
            </a:r>
            <a:r>
              <a:rPr lang="en-US" sz="2800" dirty="0" err="1"/>
              <a:t>lbs</a:t>
            </a:r>
            <a:r>
              <a:rPr lang="en-US" sz="2800" dirty="0"/>
              <a:t> per pipe x 3 plots x 4 pipes per plot + 10 </a:t>
            </a:r>
            <a:r>
              <a:rPr lang="en-US" sz="2800" dirty="0" err="1"/>
              <a:t>lbs</a:t>
            </a:r>
            <a:r>
              <a:rPr lang="en-US" sz="2800" dirty="0"/>
              <a:t> for other gear = Wicked heavy), use them to mark the corners of 20x20 meter plots, and survey these plots for herb-layer species, saplings, trees, evidence of historical disturbance, and environmental variables. </a:t>
            </a:r>
          </a:p>
          <a:p>
            <a:endParaRPr lang="en-US" sz="3000" dirty="0" smtClean="0"/>
          </a:p>
        </p:txBody>
      </p:sp>
      <p:sp>
        <p:nvSpPr>
          <p:cNvPr id="5" name="Title 1"/>
          <p:cNvSpPr txBox="1">
            <a:spLocks/>
          </p:cNvSpPr>
          <p:nvPr/>
        </p:nvSpPr>
        <p:spPr>
          <a:xfrm>
            <a:off x="990600" y="228600"/>
            <a:ext cx="72390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Writing a Good </a:t>
            </a:r>
            <a:r>
              <a:rPr kumimoji="0" lang="en-US" sz="4400" b="1" i="0" u="none" strike="noStrike" kern="1200" cap="none" spc="0" normalizeH="0" baseline="0" noProof="0" dirty="0" err="1" smtClean="0">
                <a:ln>
                  <a:noFill/>
                </a:ln>
                <a:solidFill>
                  <a:schemeClr val="accent1">
                    <a:lumMod val="75000"/>
                  </a:schemeClr>
                </a:solidFill>
                <a:effectLst/>
                <a:uLnTx/>
                <a:uFillTx/>
                <a:latin typeface="+mj-lt"/>
                <a:ea typeface="+mj-ea"/>
                <a:cs typeface="+mj-cs"/>
              </a:rPr>
              <a:t>Lede</a:t>
            </a:r>
            <a:endPar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endParaRPr>
          </a:p>
          <a:p>
            <a:pPr lvl="0" algn="ctr">
              <a:spcBef>
                <a:spcPct val="0"/>
              </a:spcBef>
              <a:defRPr/>
            </a:pPr>
            <a:r>
              <a:rPr lang="en-US" sz="4400" b="1" i="1" dirty="0" smtClean="0">
                <a:solidFill>
                  <a:schemeClr val="accent1">
                    <a:lumMod val="75000"/>
                  </a:schemeClr>
                </a:solidFill>
                <a:latin typeface="+mj-lt"/>
                <a:ea typeface="+mj-ea"/>
                <a:cs typeface="+mj-cs"/>
              </a:rPr>
              <a:t>Example </a:t>
            </a:r>
            <a:r>
              <a:rPr lang="en-US" sz="4400" b="1" i="1" dirty="0" smtClean="0">
                <a:solidFill>
                  <a:schemeClr val="accent1">
                    <a:lumMod val="75000"/>
                  </a:schemeClr>
                </a:solidFill>
                <a:latin typeface="+mj-lt"/>
                <a:ea typeface="+mj-ea"/>
                <a:cs typeface="+mj-cs"/>
              </a:rPr>
              <a:t>3 </a:t>
            </a:r>
            <a:r>
              <a:rPr lang="en-US" sz="4400" b="1" i="1" dirty="0">
                <a:solidFill>
                  <a:schemeClr val="accent1">
                    <a:lumMod val="75000"/>
                  </a:schemeClr>
                </a:solidFill>
              </a:rPr>
              <a:t>from the HF REU blog</a:t>
            </a:r>
            <a:endParaRPr kumimoji="0" lang="en-US" sz="4400" b="1" i="1"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extLst>
      <p:ext uri="{BB962C8B-B14F-4D97-AF65-F5344CB8AC3E}">
        <p14:creationId xmlns:p14="http://schemas.microsoft.com/office/powerpoint/2010/main" val="1365230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b="1" dirty="0" smtClean="0"/>
              <a:t>PROJECT PROFILE: </a:t>
            </a:r>
            <a:r>
              <a:rPr lang="en-US" b="1" dirty="0"/>
              <a:t>Pitcher Plant Communities as Model Food Webs</a:t>
            </a:r>
          </a:p>
          <a:p>
            <a:pPr marL="0" indent="0">
              <a:buNone/>
            </a:pPr>
            <a:r>
              <a:rPr lang="en-US" dirty="0"/>
              <a:t/>
            </a:r>
            <a:br>
              <a:rPr lang="en-US" dirty="0"/>
            </a:br>
            <a:r>
              <a:rPr lang="en-US" dirty="0"/>
              <a:t>Covered in mud, and smelling similar to the stagnant swamp I found myself surrounded by, I peer deep into the small cuplike leaves of the </a:t>
            </a:r>
            <a:r>
              <a:rPr lang="en-US" i="1" dirty="0" err="1"/>
              <a:t>Sarracenia</a:t>
            </a:r>
            <a:r>
              <a:rPr lang="en-US" i="1" dirty="0"/>
              <a:t> </a:t>
            </a:r>
            <a:r>
              <a:rPr lang="en-US" i="1" dirty="0" err="1"/>
              <a:t>purpurea</a:t>
            </a:r>
            <a:r>
              <a:rPr lang="en-US" dirty="0"/>
              <a:t> (Northern Pitcher Plant), a long-lived carnivorous plant. Contained in these delicate green and red veined pitchers (which have become my life for this summer) an entire detritus-based food-web thrives. This community, consisting of bacteria, protozoa, rotifers, and </a:t>
            </a:r>
            <a:r>
              <a:rPr lang="en-US" dirty="0" err="1"/>
              <a:t>anthropods</a:t>
            </a:r>
            <a:r>
              <a:rPr lang="en-US" dirty="0"/>
              <a:t>, is diversified with numerous endemic species that can only be found within this unique little niche.  </a:t>
            </a:r>
          </a:p>
        </p:txBody>
      </p:sp>
      <p:sp>
        <p:nvSpPr>
          <p:cNvPr id="4" name="Title 1"/>
          <p:cNvSpPr txBox="1">
            <a:spLocks/>
          </p:cNvSpPr>
          <p:nvPr/>
        </p:nvSpPr>
        <p:spPr>
          <a:xfrm>
            <a:off x="990600" y="228600"/>
            <a:ext cx="72390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Writing a Good </a:t>
            </a:r>
            <a:r>
              <a:rPr kumimoji="0" lang="en-US" sz="4400" b="1" i="0" u="none" strike="noStrike" kern="1200" cap="none" spc="0" normalizeH="0" baseline="0" noProof="0" dirty="0" err="1" smtClean="0">
                <a:ln>
                  <a:noFill/>
                </a:ln>
                <a:solidFill>
                  <a:schemeClr val="accent1">
                    <a:lumMod val="75000"/>
                  </a:schemeClr>
                </a:solidFill>
                <a:effectLst/>
                <a:uLnTx/>
                <a:uFillTx/>
                <a:latin typeface="+mj-lt"/>
                <a:ea typeface="+mj-ea"/>
                <a:cs typeface="+mj-cs"/>
              </a:rPr>
              <a:t>Lede</a:t>
            </a:r>
            <a:endPar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endParaRPr>
          </a:p>
          <a:p>
            <a:pPr lvl="0" algn="ctr">
              <a:spcBef>
                <a:spcPct val="0"/>
              </a:spcBef>
              <a:defRPr/>
            </a:pPr>
            <a:r>
              <a:rPr lang="en-US" sz="4400" b="1" i="1" dirty="0" smtClean="0">
                <a:solidFill>
                  <a:schemeClr val="accent1">
                    <a:lumMod val="75000"/>
                  </a:schemeClr>
                </a:solidFill>
                <a:latin typeface="+mj-lt"/>
                <a:ea typeface="+mj-ea"/>
                <a:cs typeface="+mj-cs"/>
              </a:rPr>
              <a:t>Example </a:t>
            </a:r>
            <a:r>
              <a:rPr lang="en-US" sz="4400" b="1" i="1" dirty="0" smtClean="0">
                <a:solidFill>
                  <a:schemeClr val="accent1">
                    <a:lumMod val="75000"/>
                  </a:schemeClr>
                </a:solidFill>
                <a:latin typeface="+mj-lt"/>
                <a:ea typeface="+mj-ea"/>
                <a:cs typeface="+mj-cs"/>
              </a:rPr>
              <a:t>4 </a:t>
            </a:r>
            <a:r>
              <a:rPr lang="en-US" sz="4400" b="1" i="1" dirty="0">
                <a:solidFill>
                  <a:schemeClr val="accent1">
                    <a:lumMod val="75000"/>
                  </a:schemeClr>
                </a:solidFill>
              </a:rPr>
              <a:t>from the HF REU blog</a:t>
            </a:r>
            <a:endParaRPr kumimoji="0" lang="en-US" sz="4400" b="1" i="1"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extLst>
      <p:ext uri="{BB962C8B-B14F-4D97-AF65-F5344CB8AC3E}">
        <p14:creationId xmlns:p14="http://schemas.microsoft.com/office/powerpoint/2010/main" val="2153128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“The hardest thing for me to remember when talking to a reporter is to go in with three main points and then not ramble around/go off point. It really dilutes the message and you also get crazy quotes attributed to you!”</a:t>
            </a:r>
          </a:p>
          <a:p>
            <a:pPr>
              <a:buNone/>
            </a:pPr>
            <a:endParaRPr lang="en-US" dirty="0" smtClean="0"/>
          </a:p>
          <a:p>
            <a:pPr>
              <a:buNone/>
            </a:pPr>
            <a:r>
              <a:rPr lang="en-US" dirty="0" smtClean="0"/>
              <a:t>					</a:t>
            </a:r>
            <a:r>
              <a:rPr lang="en-US" sz="2400" dirty="0" smtClean="0"/>
              <a:t>~</a:t>
            </a:r>
            <a:r>
              <a:rPr lang="en-US" sz="2600" dirty="0" smtClean="0"/>
              <a:t>A Harvard Forest researcher</a:t>
            </a:r>
          </a:p>
        </p:txBody>
      </p:sp>
      <p:sp>
        <p:nvSpPr>
          <p:cNvPr id="5" name="Title 1"/>
          <p:cNvSpPr txBox="1">
            <a:spLocks/>
          </p:cNvSpPr>
          <p:nvPr/>
        </p:nvSpPr>
        <p:spPr>
          <a:xfrm>
            <a:off x="2362200" y="228600"/>
            <a:ext cx="6705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Media Messaging</a:t>
            </a:r>
            <a:endParaRPr kumimoji="0" lang="en-US" sz="44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92500" lnSpcReduction="20000"/>
          </a:bodyPr>
          <a:lstStyle/>
          <a:p>
            <a:pPr>
              <a:buNone/>
            </a:pPr>
            <a:r>
              <a:rPr lang="en-US" b="1" dirty="0" smtClean="0"/>
              <a:t>New England Maple Trees Under Asian </a:t>
            </a:r>
            <a:r>
              <a:rPr lang="en-US" b="1" dirty="0" err="1" smtClean="0"/>
              <a:t>Longhorned</a:t>
            </a:r>
            <a:r>
              <a:rPr lang="en-US" b="1" dirty="0" smtClean="0"/>
              <a:t> Beetle Attack. </a:t>
            </a:r>
            <a:r>
              <a:rPr lang="en-US" i="1" dirty="0" smtClean="0"/>
              <a:t>The Post Chronicle</a:t>
            </a:r>
            <a:r>
              <a:rPr lang="en-US" dirty="0" smtClean="0"/>
              <a:t>.</a:t>
            </a:r>
          </a:p>
          <a:p>
            <a:pPr>
              <a:buNone/>
            </a:pPr>
            <a:r>
              <a:rPr lang="en-US" b="1" dirty="0" smtClean="0"/>
              <a:t>Threat from Asian beetle expands beyond cities. </a:t>
            </a:r>
            <a:r>
              <a:rPr lang="en-US" i="1" dirty="0" smtClean="0"/>
              <a:t>The Boston Globe.</a:t>
            </a:r>
            <a:endParaRPr lang="en-US" dirty="0" smtClean="0"/>
          </a:p>
          <a:p>
            <a:pPr>
              <a:buNone/>
            </a:pPr>
            <a:r>
              <a:rPr lang="en-US" b="1" dirty="0" smtClean="0"/>
              <a:t>Are New England's Iconic Maples at Risk?</a:t>
            </a:r>
            <a:r>
              <a:rPr lang="en-US" dirty="0" smtClean="0"/>
              <a:t> </a:t>
            </a:r>
            <a:r>
              <a:rPr lang="en-US" i="1" dirty="0" smtClean="0"/>
              <a:t>The National Science Foundation</a:t>
            </a:r>
            <a:r>
              <a:rPr lang="en-US" dirty="0" smtClean="0"/>
              <a:t>. </a:t>
            </a:r>
          </a:p>
          <a:p>
            <a:pPr>
              <a:buNone/>
            </a:pPr>
            <a:r>
              <a:rPr lang="en-US" b="1" dirty="0" smtClean="0"/>
              <a:t>Trees Showing Resilience to Beetles. </a:t>
            </a:r>
            <a:r>
              <a:rPr lang="en-US" i="1" dirty="0" smtClean="0"/>
              <a:t>Worcester Telegram &amp; Gazette</a:t>
            </a:r>
            <a:r>
              <a:rPr lang="en-US" dirty="0" smtClean="0"/>
              <a:t>.</a:t>
            </a:r>
          </a:p>
          <a:p>
            <a:pPr>
              <a:buNone/>
            </a:pPr>
            <a:endParaRPr lang="en-US" b="1" dirty="0" smtClean="0"/>
          </a:p>
          <a:p>
            <a:pPr>
              <a:buNone/>
            </a:pPr>
            <a:r>
              <a:rPr lang="en-US" b="1" dirty="0" smtClean="0"/>
              <a:t>Editorial - Holding ground: Beetle vs. tree goes to OT</a:t>
            </a:r>
            <a:r>
              <a:rPr lang="en-US" dirty="0" smtClean="0"/>
              <a:t>. </a:t>
            </a:r>
            <a:r>
              <a:rPr lang="en-US" i="1" dirty="0" smtClean="0"/>
              <a:t>Worcester Telegram and Gazette</a:t>
            </a:r>
            <a:r>
              <a:rPr lang="en-US" dirty="0" smtClean="0"/>
              <a:t>. </a:t>
            </a:r>
          </a:p>
          <a:p>
            <a:pPr>
              <a:buNone/>
            </a:pPr>
            <a:endParaRPr lang="en-US" dirty="0"/>
          </a:p>
        </p:txBody>
      </p:sp>
      <p:sp>
        <p:nvSpPr>
          <p:cNvPr id="5" name="Title 1"/>
          <p:cNvSpPr txBox="1">
            <a:spLocks/>
          </p:cNvSpPr>
          <p:nvPr/>
        </p:nvSpPr>
        <p:spPr>
          <a:xfrm>
            <a:off x="1371600" y="228600"/>
            <a:ext cx="6705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Media</a:t>
            </a:r>
            <a:r>
              <a:rPr kumimoji="0" lang="en-US" sz="4400" b="1" i="0" u="none" strike="noStrike" kern="1200" cap="none" spc="0" normalizeH="0" noProof="0" dirty="0" smtClean="0">
                <a:ln>
                  <a:noFill/>
                </a:ln>
                <a:solidFill>
                  <a:schemeClr val="accent1">
                    <a:lumMod val="75000"/>
                  </a:schemeClr>
                </a:solidFill>
                <a:effectLst/>
                <a:uLnTx/>
                <a:uFillTx/>
                <a:latin typeface="+mj-lt"/>
                <a:ea typeface="+mj-ea"/>
                <a:cs typeface="+mj-cs"/>
              </a:rPr>
              <a:t> </a:t>
            </a: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Messaging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smtClean="0">
                <a:solidFill>
                  <a:schemeClr val="accent1">
                    <a:lumMod val="75000"/>
                  </a:schemeClr>
                </a:solidFill>
                <a:latin typeface="+mj-lt"/>
                <a:ea typeface="+mj-ea"/>
                <a:cs typeface="+mj-cs"/>
              </a:rPr>
              <a:t>A cautionary tale</a:t>
            </a:r>
            <a:endParaRPr kumimoji="0" lang="en-US" sz="31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4" name="Rounded Rectangle 3"/>
          <p:cNvSpPr/>
          <p:nvPr/>
        </p:nvSpPr>
        <p:spPr>
          <a:xfrm>
            <a:off x="381000" y="3962400"/>
            <a:ext cx="8001000" cy="914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66" t="29843" r="16576" b="4511"/>
          <a:stretch/>
        </p:blipFill>
        <p:spPr bwMode="auto">
          <a:xfrm>
            <a:off x="685800" y="1828800"/>
            <a:ext cx="7913181" cy="443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685800" y="304800"/>
            <a:ext cx="8077200" cy="1143000"/>
          </a:xfrm>
        </p:spPr>
        <p:txBody>
          <a:bodyPr>
            <a:normAutofit fontScale="90000"/>
          </a:bodyPr>
          <a:lstStyle/>
          <a:p>
            <a:r>
              <a:rPr lang="en-US" b="1" dirty="0" smtClean="0">
                <a:solidFill>
                  <a:schemeClr val="accent1">
                    <a:lumMod val="75000"/>
                  </a:schemeClr>
                </a:solidFill>
              </a:rPr>
              <a:t>Flip the Science Communication Triangle</a:t>
            </a:r>
            <a:endParaRPr lang="en-US" b="1" dirty="0">
              <a:solidFill>
                <a:schemeClr val="accent1">
                  <a:lumMod val="75000"/>
                </a:schemeClr>
              </a:solidFill>
            </a:endParaRPr>
          </a:p>
        </p:txBody>
      </p:sp>
      <p:sp>
        <p:nvSpPr>
          <p:cNvPr id="6" name="TextBox 5"/>
          <p:cNvSpPr txBox="1"/>
          <p:nvPr/>
        </p:nvSpPr>
        <p:spPr>
          <a:xfrm>
            <a:off x="2209800" y="5708554"/>
            <a:ext cx="1739772" cy="369332"/>
          </a:xfrm>
          <a:prstGeom prst="rect">
            <a:avLst/>
          </a:prstGeom>
          <a:noFill/>
        </p:spPr>
        <p:txBody>
          <a:bodyPr wrap="none" rtlCol="0">
            <a:spAutoFit/>
          </a:bodyPr>
          <a:lstStyle/>
          <a:p>
            <a:r>
              <a:rPr lang="en-US" b="1" dirty="0" smtClean="0">
                <a:solidFill>
                  <a:schemeClr val="accent1">
                    <a:lumMod val="75000"/>
                  </a:schemeClr>
                </a:solidFill>
              </a:rPr>
              <a:t>Scientific Papers</a:t>
            </a:r>
            <a:endParaRPr lang="en-US" b="1" dirty="0">
              <a:solidFill>
                <a:schemeClr val="accent1">
                  <a:lumMod val="75000"/>
                </a:schemeClr>
              </a:solidFill>
            </a:endParaRPr>
          </a:p>
        </p:txBody>
      </p:sp>
      <p:sp>
        <p:nvSpPr>
          <p:cNvPr id="8" name="TextBox 7"/>
          <p:cNvSpPr txBox="1"/>
          <p:nvPr/>
        </p:nvSpPr>
        <p:spPr>
          <a:xfrm>
            <a:off x="4953000" y="5708554"/>
            <a:ext cx="2329227" cy="369332"/>
          </a:xfrm>
          <a:prstGeom prst="rect">
            <a:avLst/>
          </a:prstGeom>
          <a:noFill/>
        </p:spPr>
        <p:txBody>
          <a:bodyPr wrap="none" rtlCol="0">
            <a:spAutoFit/>
          </a:bodyPr>
          <a:lstStyle/>
          <a:p>
            <a:r>
              <a:rPr lang="en-US" b="1" dirty="0" smtClean="0">
                <a:solidFill>
                  <a:schemeClr val="accent1">
                    <a:lumMod val="75000"/>
                  </a:schemeClr>
                </a:solidFill>
              </a:rPr>
              <a:t>Public Communication</a:t>
            </a:r>
            <a:endParaRPr lang="en-US" b="1" dirty="0">
              <a:solidFill>
                <a:schemeClr val="accent1">
                  <a:lumMod val="75000"/>
                </a:schemeClr>
              </a:solidFill>
            </a:endParaRPr>
          </a:p>
        </p:txBody>
      </p:sp>
    </p:spTree>
    <p:extLst>
      <p:ext uri="{BB962C8B-B14F-4D97-AF65-F5344CB8AC3E}">
        <p14:creationId xmlns:p14="http://schemas.microsoft.com/office/powerpoint/2010/main" val="1342191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71600" y="228600"/>
            <a:ext cx="6705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Media</a:t>
            </a:r>
            <a:r>
              <a:rPr kumimoji="0" lang="en-US" sz="4400" b="1" i="0" u="none" strike="noStrike" kern="1200" cap="none" spc="0" normalizeH="0" noProof="0" dirty="0" smtClean="0">
                <a:ln>
                  <a:noFill/>
                </a:ln>
                <a:solidFill>
                  <a:schemeClr val="accent1">
                    <a:lumMod val="75000"/>
                  </a:schemeClr>
                </a:solidFill>
                <a:effectLst/>
                <a:uLnTx/>
                <a:uFillTx/>
                <a:latin typeface="+mj-lt"/>
                <a:ea typeface="+mj-ea"/>
                <a:cs typeface="+mj-cs"/>
              </a:rPr>
              <a:t> </a:t>
            </a: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Messaging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smtClean="0">
                <a:solidFill>
                  <a:schemeClr val="accent1">
                    <a:lumMod val="75000"/>
                  </a:schemeClr>
                </a:solidFill>
                <a:latin typeface="+mj-lt"/>
                <a:ea typeface="+mj-ea"/>
                <a:cs typeface="+mj-cs"/>
              </a:rPr>
              <a:t>Activity</a:t>
            </a:r>
            <a:endParaRPr kumimoji="0" lang="en-US" sz="31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6" name="Content Placeholder 5"/>
          <p:cNvSpPr>
            <a:spLocks noGrp="1"/>
          </p:cNvSpPr>
          <p:nvPr>
            <p:ph idx="1"/>
          </p:nvPr>
        </p:nvSpPr>
        <p:spPr/>
        <p:txBody>
          <a:bodyPr/>
          <a:lstStyle/>
          <a:p>
            <a:r>
              <a:rPr lang="en-US" dirty="0" smtClean="0"/>
              <a:t>Read your scientific paper.</a:t>
            </a:r>
          </a:p>
          <a:p>
            <a:r>
              <a:rPr lang="en-US" dirty="0" smtClean="0"/>
              <a:t>Pick 3 main story points you’d include in a blog or news article.</a:t>
            </a:r>
          </a:p>
          <a:p>
            <a:r>
              <a:rPr lang="en-US" dirty="0" smtClean="0"/>
              <a:t>Draft a headline and </a:t>
            </a:r>
            <a:r>
              <a:rPr lang="en-US" dirty="0" err="1" smtClean="0"/>
              <a:t>lede</a:t>
            </a:r>
            <a:r>
              <a:rPr lang="en-US" dirty="0" smtClean="0"/>
              <a:t>.</a:t>
            </a:r>
          </a:p>
          <a:p>
            <a:r>
              <a:rPr lang="en-US" dirty="0" smtClean="0"/>
              <a:t>Who would you get quotes from?</a:t>
            </a:r>
          </a:p>
          <a:p>
            <a:r>
              <a:rPr lang="en-US" dirty="0" smtClean="0"/>
              <a:t>Envision a photo or piece of media to accompany the text.</a:t>
            </a:r>
            <a:endParaRPr lang="en-US" dirty="0"/>
          </a:p>
        </p:txBody>
      </p:sp>
    </p:spTree>
    <p:extLst>
      <p:ext uri="{BB962C8B-B14F-4D97-AF65-F5344CB8AC3E}">
        <p14:creationId xmlns:p14="http://schemas.microsoft.com/office/powerpoint/2010/main" val="1312308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
            </a:r>
            <a:br>
              <a:rPr lang="en-US" dirty="0"/>
            </a:br>
            <a:endParaRPr lang="en-US" dirty="0"/>
          </a:p>
          <a:p>
            <a:pPr marL="0" indent="0">
              <a:buNone/>
            </a:pPr>
            <a:endParaRPr lang="en-US" dirty="0"/>
          </a:p>
        </p:txBody>
      </p:sp>
      <p:sp>
        <p:nvSpPr>
          <p:cNvPr id="4" name="Title 1"/>
          <p:cNvSpPr txBox="1">
            <a:spLocks/>
          </p:cNvSpPr>
          <p:nvPr/>
        </p:nvSpPr>
        <p:spPr>
          <a:xfrm>
            <a:off x="990600" y="228600"/>
            <a:ext cx="72390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Writing a Good </a:t>
            </a:r>
            <a:r>
              <a:rPr kumimoji="0" lang="en-US" sz="4400" b="1" i="0" u="none" strike="noStrike" kern="1200" cap="none" spc="0" normalizeH="0" baseline="0" noProof="0" dirty="0" err="1" smtClean="0">
                <a:ln>
                  <a:noFill/>
                </a:ln>
                <a:solidFill>
                  <a:schemeClr val="accent1">
                    <a:lumMod val="75000"/>
                  </a:schemeClr>
                </a:solidFill>
                <a:effectLst/>
                <a:uLnTx/>
                <a:uFillTx/>
                <a:latin typeface="+mj-lt"/>
                <a:ea typeface="+mj-ea"/>
                <a:cs typeface="+mj-cs"/>
              </a:rPr>
              <a:t>Lede</a:t>
            </a:r>
            <a:endPar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i="1" dirty="0" smtClean="0">
                <a:solidFill>
                  <a:schemeClr val="accent1">
                    <a:lumMod val="75000"/>
                  </a:schemeClr>
                </a:solidFill>
                <a:latin typeface="+mj-lt"/>
                <a:ea typeface="+mj-ea"/>
                <a:cs typeface="+mj-cs"/>
              </a:rPr>
              <a:t>Examples from HF Press Releases</a:t>
            </a:r>
            <a:endParaRPr kumimoji="0" lang="en-US" sz="4400" b="1" i="1"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5" name="Content Placeholder 2"/>
          <p:cNvSpPr txBox="1">
            <a:spLocks/>
          </p:cNvSpPr>
          <p:nvPr/>
        </p:nvSpPr>
        <p:spPr>
          <a:xfrm>
            <a:off x="228600" y="1676400"/>
            <a:ext cx="8763000" cy="4876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a:t>Every time you go outdoors in New England, you’re surrounded by at least a dozen species of ants. Some are pavement or picnic specialists; others live under rocks, inside acorn caps, or in the branches of trees. </a:t>
            </a:r>
            <a:r>
              <a:rPr lang="en-US" sz="2600" dirty="0" smtClean="0"/>
              <a:t>(</a:t>
            </a:r>
            <a:r>
              <a:rPr lang="en-US" sz="2600" dirty="0" smtClean="0">
                <a:hlinkClick r:id="rId2"/>
              </a:rPr>
              <a:t>press page</a:t>
            </a:r>
            <a:r>
              <a:rPr lang="en-US" sz="2600" dirty="0" smtClean="0"/>
              <a:t>)</a:t>
            </a:r>
            <a:endParaRPr lang="en-US" sz="2600" dirty="0"/>
          </a:p>
          <a:p>
            <a:pPr marL="0" indent="0">
              <a:buNone/>
            </a:pPr>
            <a:endParaRPr lang="en-US" sz="2400" dirty="0" smtClean="0"/>
          </a:p>
          <a:p>
            <a:pPr marL="0" indent="0">
              <a:buNone/>
            </a:pPr>
            <a:r>
              <a:rPr lang="en-US" sz="2600" dirty="0" smtClean="0"/>
              <a:t>When </a:t>
            </a:r>
            <a:r>
              <a:rPr lang="en-US" sz="2600" dirty="0"/>
              <a:t>we imagine drama playing out between predators and prey, most of us picture stealthy lions and restless gazelle, or a sharp-</a:t>
            </a:r>
            <a:r>
              <a:rPr lang="en-US" sz="2600" dirty="0" err="1"/>
              <a:t>taloned</a:t>
            </a:r>
            <a:r>
              <a:rPr lang="en-US" sz="2600" dirty="0"/>
              <a:t> hawk latched on to an unlucky squirrel. But Ben Baiser, a post-doctoral fellow at the Harvard Forest and lead author of a new study in </a:t>
            </a:r>
            <a:r>
              <a:rPr lang="en-US" sz="2600" i="1" dirty="0" err="1"/>
              <a:t>Oikos</a:t>
            </a:r>
            <a:r>
              <a:rPr lang="en-US" sz="2600" dirty="0"/>
              <a:t>, thinks on a more local scale. His inter-species drama plays out in the humble bogs and fens of eastern North America, home to the carnivorous pitcher plant, </a:t>
            </a:r>
            <a:r>
              <a:rPr lang="en-US" sz="2600" i="1" dirty="0" err="1"/>
              <a:t>Sarracenia</a:t>
            </a:r>
            <a:r>
              <a:rPr lang="en-US" sz="2600" i="1" dirty="0"/>
              <a:t> </a:t>
            </a:r>
            <a:r>
              <a:rPr lang="en-US" sz="2600" i="1" dirty="0" err="1"/>
              <a:t>purpurea</a:t>
            </a:r>
            <a:r>
              <a:rPr lang="en-US" sz="2600" dirty="0" smtClean="0"/>
              <a:t>. (</a:t>
            </a:r>
            <a:r>
              <a:rPr lang="en-US" sz="2600" dirty="0" smtClean="0">
                <a:hlinkClick r:id="rId3"/>
              </a:rPr>
              <a:t>press page</a:t>
            </a:r>
            <a:r>
              <a:rPr lang="en-US" sz="2600" dirty="0" smtClean="0"/>
              <a:t>)</a:t>
            </a:r>
            <a:endParaRPr lang="en-US" sz="2600" dirty="0" smtClean="0"/>
          </a:p>
          <a:p>
            <a:pPr marL="0" indent="0">
              <a:buNone/>
            </a:pPr>
            <a:endParaRPr lang="en-US" sz="2400" dirty="0"/>
          </a:p>
          <a:p>
            <a:pPr marL="0" indent="0">
              <a:buNone/>
            </a:pPr>
            <a:r>
              <a:rPr lang="en-US" sz="2400" dirty="0" smtClean="0"/>
              <a:t>In </a:t>
            </a:r>
            <a:r>
              <a:rPr lang="en-US" sz="2400" dirty="0"/>
              <a:t>newscasts following intense wind and ice storms, damaged trees stand out: snapped limbs, uprooted trunks, sometimes entire forests blown nearly flat. In the storm’s wake, landowners, municipalities, and state agencies are faced with important financial and environmental decisions. A new study by Harvard University researchers, soon to be published in the journal Ecology, yields a surprising result for large woodlands: When it comes to the health of forests, native plants, and wildlife, the best management decision may be to do nothing</a:t>
            </a:r>
            <a:r>
              <a:rPr lang="en-US" sz="2400" dirty="0"/>
              <a:t>. (</a:t>
            </a:r>
            <a:r>
              <a:rPr lang="en-US" sz="2400" dirty="0">
                <a:hlinkClick r:id="rId4"/>
              </a:rPr>
              <a:t>press page</a:t>
            </a:r>
            <a:r>
              <a:rPr lang="en-US" sz="2400" dirty="0"/>
              <a:t>)</a:t>
            </a:r>
            <a:endParaRPr lang="en-US" sz="2400" dirty="0"/>
          </a:p>
          <a:p>
            <a:pPr marL="0" indent="0">
              <a:buNone/>
            </a:pPr>
            <a:endParaRPr lang="en-US" b="1" dirty="0" smtClean="0">
              <a:solidFill>
                <a:schemeClr val="accent1">
                  <a:lumMod val="75000"/>
                </a:schemeClr>
              </a:solidFill>
            </a:endParaRPr>
          </a:p>
          <a:p>
            <a:pPr marL="0" indent="0">
              <a:buNone/>
            </a:pPr>
            <a:r>
              <a:rPr lang="en-US" b="1" dirty="0" smtClean="0">
                <a:solidFill>
                  <a:schemeClr val="accent1">
                    <a:lumMod val="75000"/>
                  </a:schemeClr>
                </a:solidFill>
              </a:rPr>
              <a:t>ACTIVITY</a:t>
            </a:r>
            <a:r>
              <a:rPr lang="en-US" dirty="0">
                <a:solidFill>
                  <a:schemeClr val="accent1">
                    <a:lumMod val="75000"/>
                  </a:schemeClr>
                </a:solidFill>
              </a:rPr>
              <a:t>: </a:t>
            </a:r>
            <a:r>
              <a:rPr lang="en-US" dirty="0" smtClean="0">
                <a:solidFill>
                  <a:schemeClr val="accent1">
                    <a:lumMod val="75000"/>
                  </a:schemeClr>
                </a:solidFill>
              </a:rPr>
              <a:t>Find some </a:t>
            </a:r>
            <a:r>
              <a:rPr lang="en-US" dirty="0" smtClean="0">
                <a:solidFill>
                  <a:schemeClr val="accent1">
                    <a:lumMod val="75000"/>
                  </a:schemeClr>
                </a:solidFill>
              </a:rPr>
              <a:t>strong </a:t>
            </a:r>
            <a:r>
              <a:rPr lang="en-US" dirty="0" smtClean="0">
                <a:solidFill>
                  <a:schemeClr val="accent1">
                    <a:lumMod val="75000"/>
                  </a:schemeClr>
                </a:solidFill>
              </a:rPr>
              <a:t>examples </a:t>
            </a:r>
            <a:r>
              <a:rPr lang="en-US" dirty="0" smtClean="0">
                <a:solidFill>
                  <a:schemeClr val="accent1">
                    <a:lumMod val="75000"/>
                  </a:schemeClr>
                </a:solidFill>
              </a:rPr>
              <a:t>in newspapers &amp; magazines provided.</a:t>
            </a:r>
            <a:endParaRPr lang="en-US" dirty="0">
              <a:solidFill>
                <a:schemeClr val="accent1">
                  <a:lumMod val="75000"/>
                </a:schemeClr>
              </a:solidFill>
            </a:endParaRPr>
          </a:p>
          <a:p>
            <a:pPr marL="0" indent="0">
              <a:buFont typeface="Arial" pitchFamily="34" charset="0"/>
              <a:buNone/>
            </a:pPr>
            <a:endParaRPr lang="en-US" dirty="0"/>
          </a:p>
        </p:txBody>
      </p:sp>
    </p:spTree>
    <p:extLst>
      <p:ext uri="{BB962C8B-B14F-4D97-AF65-F5344CB8AC3E}">
        <p14:creationId xmlns:p14="http://schemas.microsoft.com/office/powerpoint/2010/main" val="2351617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71600" y="228600"/>
            <a:ext cx="6705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Media</a:t>
            </a:r>
            <a:r>
              <a:rPr kumimoji="0" lang="en-US" sz="4400" b="1" i="0" u="none" strike="noStrike" kern="1200" cap="none" spc="0" normalizeH="0" noProof="0" dirty="0" smtClean="0">
                <a:ln>
                  <a:noFill/>
                </a:ln>
                <a:solidFill>
                  <a:schemeClr val="accent1">
                    <a:lumMod val="75000"/>
                  </a:schemeClr>
                </a:solidFill>
                <a:effectLst/>
                <a:uLnTx/>
                <a:uFillTx/>
                <a:latin typeface="+mj-lt"/>
                <a:ea typeface="+mj-ea"/>
                <a:cs typeface="+mj-cs"/>
              </a:rPr>
              <a:t> </a:t>
            </a:r>
            <a:r>
              <a:rPr kumimoji="0" lang="en-US" sz="4400" b="1" i="0" u="none" strike="noStrike" kern="1200" cap="none" spc="0" normalizeH="0" baseline="0" noProof="0" dirty="0" smtClean="0">
                <a:ln>
                  <a:noFill/>
                </a:ln>
                <a:solidFill>
                  <a:schemeClr val="accent1">
                    <a:lumMod val="75000"/>
                  </a:schemeClr>
                </a:solidFill>
                <a:effectLst/>
                <a:uLnTx/>
                <a:uFillTx/>
                <a:latin typeface="+mj-lt"/>
                <a:ea typeface="+mj-ea"/>
                <a:cs typeface="+mj-cs"/>
              </a:rPr>
              <a:t>Messaging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b="1" dirty="0" smtClean="0">
                <a:solidFill>
                  <a:schemeClr val="accent1">
                    <a:lumMod val="75000"/>
                  </a:schemeClr>
                </a:solidFill>
                <a:latin typeface="+mj-lt"/>
                <a:ea typeface="+mj-ea"/>
                <a:cs typeface="+mj-cs"/>
              </a:rPr>
              <a:t>Activity</a:t>
            </a:r>
            <a:endParaRPr kumimoji="0" lang="en-US" sz="31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6" name="Content Placeholder 5"/>
          <p:cNvSpPr>
            <a:spLocks noGrp="1"/>
          </p:cNvSpPr>
          <p:nvPr>
            <p:ph idx="1"/>
          </p:nvPr>
        </p:nvSpPr>
        <p:spPr/>
        <p:txBody>
          <a:bodyPr/>
          <a:lstStyle/>
          <a:p>
            <a:r>
              <a:rPr lang="en-US" dirty="0" smtClean="0"/>
              <a:t>Watch the evolution from scientific paper title to headline.</a:t>
            </a:r>
          </a:p>
          <a:p>
            <a:r>
              <a:rPr lang="en-US" dirty="0" smtClean="0"/>
              <a:t>Track the dates on the publications.</a:t>
            </a:r>
          </a:p>
          <a:p>
            <a:r>
              <a:rPr lang="en-US" dirty="0" smtClean="0"/>
              <a:t>How are the </a:t>
            </a:r>
            <a:r>
              <a:rPr lang="en-US" dirty="0" err="1" smtClean="0"/>
              <a:t>ledes</a:t>
            </a:r>
            <a:r>
              <a:rPr lang="en-US" dirty="0" smtClean="0"/>
              <a:t>?</a:t>
            </a:r>
          </a:p>
          <a:p>
            <a:r>
              <a:rPr lang="en-US" dirty="0" smtClean="0"/>
              <a:t>What story points were chosen? </a:t>
            </a:r>
          </a:p>
          <a:p>
            <a:r>
              <a:rPr lang="en-US" dirty="0" smtClean="0"/>
              <a:t>Who was interviewed?</a:t>
            </a:r>
          </a:p>
          <a:p>
            <a:r>
              <a:rPr lang="en-US" dirty="0" smtClean="0"/>
              <a:t>Note the photo(s) used.</a:t>
            </a:r>
          </a:p>
          <a:p>
            <a:endParaRPr lang="en-US" dirty="0" smtClean="0"/>
          </a:p>
          <a:p>
            <a:endParaRPr lang="en-US" dirty="0"/>
          </a:p>
        </p:txBody>
      </p:sp>
    </p:spTree>
    <p:extLst>
      <p:ext uri="{BB962C8B-B14F-4D97-AF65-F5344CB8AC3E}">
        <p14:creationId xmlns:p14="http://schemas.microsoft.com/office/powerpoint/2010/main" val="4103544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Pop quiz! Question 1</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1"/>
            <a:ext cx="8229600" cy="1676400"/>
          </a:xfrm>
        </p:spPr>
        <p:txBody>
          <a:bodyPr>
            <a:normAutofit/>
          </a:bodyPr>
          <a:lstStyle/>
          <a:p>
            <a:pPr>
              <a:buNone/>
            </a:pPr>
            <a:r>
              <a:rPr lang="en-US" dirty="0" smtClean="0"/>
              <a:t>According to a 2006 survey, what percentage of Americans say scientists are people of “very great” or “considerable” prestige?</a:t>
            </a:r>
          </a:p>
          <a:p>
            <a:pPr>
              <a:buNone/>
            </a:pPr>
            <a:endParaRPr lang="en-US" dirty="0" smtClean="0"/>
          </a:p>
        </p:txBody>
      </p:sp>
      <p:sp>
        <p:nvSpPr>
          <p:cNvPr id="7" name="Content Placeholder 2"/>
          <p:cNvSpPr txBox="1">
            <a:spLocks/>
          </p:cNvSpPr>
          <p:nvPr/>
        </p:nvSpPr>
        <p:spPr>
          <a:xfrm>
            <a:off x="3429000" y="3352800"/>
            <a:ext cx="1600200" cy="2590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24 %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t>b) 46 %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c) 63 %</a:t>
            </a:r>
            <a:endParaRPr lang="en-US" sz="3200" noProof="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dirty="0" smtClean="0">
                <a:ln>
                  <a:noFill/>
                </a:ln>
                <a:solidFill>
                  <a:schemeClr val="tx1"/>
                </a:solidFill>
                <a:effectLst/>
                <a:uLnTx/>
                <a:uFillTx/>
                <a:latin typeface="+mn-lt"/>
                <a:ea typeface="+mn-ea"/>
                <a:cs typeface="+mn-cs"/>
              </a:rPr>
              <a:t>d) 87 %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ounded Rectangle 7"/>
          <p:cNvSpPr/>
          <p:nvPr/>
        </p:nvSpPr>
        <p:spPr>
          <a:xfrm>
            <a:off x="3352800" y="5029200"/>
            <a:ext cx="1600200"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29200" y="5105400"/>
            <a:ext cx="3217740" cy="646331"/>
          </a:xfrm>
          <a:prstGeom prst="rect">
            <a:avLst/>
          </a:prstGeom>
          <a:noFill/>
        </p:spPr>
        <p:txBody>
          <a:bodyPr wrap="none" rtlCol="0">
            <a:spAutoFit/>
          </a:bodyPr>
          <a:lstStyle/>
          <a:p>
            <a:r>
              <a:rPr lang="en-US" b="1" dirty="0" smtClean="0">
                <a:solidFill>
                  <a:srgbClr val="FF0000"/>
                </a:solidFill>
              </a:rPr>
              <a:t>The highest of any job category </a:t>
            </a:r>
          </a:p>
          <a:p>
            <a:r>
              <a:rPr lang="en-US" b="1" dirty="0" smtClean="0">
                <a:solidFill>
                  <a:srgbClr val="FF0000"/>
                </a:solidFill>
              </a:rPr>
              <a:t>included in the survey.</a:t>
            </a:r>
            <a:endParaRPr lang="en-US" b="1" dirty="0">
              <a:solidFill>
                <a:srgbClr val="FF0000"/>
              </a:solidFill>
            </a:endParaRPr>
          </a:p>
        </p:txBody>
      </p:sp>
      <p:pic>
        <p:nvPicPr>
          <p:cNvPr id="1026" name="Picture 2"/>
          <p:cNvPicPr>
            <a:picLocks noChangeAspect="1" noChangeArrowheads="1"/>
          </p:cNvPicPr>
          <p:nvPr/>
        </p:nvPicPr>
        <p:blipFill>
          <a:blip r:embed="rId3" cstate="print"/>
          <a:srcRect l="22778" t="81778" r="47222" b="12000"/>
          <a:stretch>
            <a:fillRect/>
          </a:stretch>
        </p:blipFill>
        <p:spPr bwMode="auto">
          <a:xfrm>
            <a:off x="152400" y="6172200"/>
            <a:ext cx="4114800"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Pop quiz! Question 2</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1"/>
            <a:ext cx="8229600" cy="1676400"/>
          </a:xfrm>
        </p:spPr>
        <p:txBody>
          <a:bodyPr>
            <a:normAutofit/>
          </a:bodyPr>
          <a:lstStyle/>
          <a:p>
            <a:pPr>
              <a:buNone/>
            </a:pPr>
            <a:r>
              <a:rPr lang="en-US" dirty="0" smtClean="0"/>
              <a:t>What percentage of Massachusetts residents are able to name a nearby institution engaged in research?</a:t>
            </a:r>
          </a:p>
          <a:p>
            <a:pPr>
              <a:buNone/>
            </a:pPr>
            <a:endParaRPr lang="en-US" dirty="0" smtClean="0"/>
          </a:p>
        </p:txBody>
      </p:sp>
      <p:sp>
        <p:nvSpPr>
          <p:cNvPr id="7" name="Content Placeholder 2"/>
          <p:cNvSpPr txBox="1">
            <a:spLocks/>
          </p:cNvSpPr>
          <p:nvPr/>
        </p:nvSpPr>
        <p:spPr>
          <a:xfrm>
            <a:off x="3429000" y="3352800"/>
            <a:ext cx="1600200" cy="2590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20 %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t>b) 40 %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c) 60 %</a:t>
            </a:r>
            <a:endParaRPr lang="en-US" sz="3200" noProof="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dirty="0" smtClean="0">
                <a:ln>
                  <a:noFill/>
                </a:ln>
                <a:solidFill>
                  <a:schemeClr val="tx1"/>
                </a:solidFill>
                <a:effectLst/>
                <a:uLnTx/>
                <a:uFillTx/>
                <a:latin typeface="+mn-lt"/>
                <a:ea typeface="+mn-ea"/>
                <a:cs typeface="+mn-cs"/>
              </a:rPr>
              <a:t>d) 80 %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5105400" y="3962400"/>
            <a:ext cx="3123612" cy="646331"/>
          </a:xfrm>
          <a:prstGeom prst="rect">
            <a:avLst/>
          </a:prstGeom>
          <a:noFill/>
        </p:spPr>
        <p:txBody>
          <a:bodyPr wrap="none" rtlCol="0">
            <a:spAutoFit/>
          </a:bodyPr>
          <a:lstStyle/>
          <a:p>
            <a:r>
              <a:rPr lang="en-US" b="1" dirty="0" smtClean="0">
                <a:solidFill>
                  <a:srgbClr val="FF0000"/>
                </a:solidFill>
              </a:rPr>
              <a:t>And only 26% of them are able</a:t>
            </a:r>
          </a:p>
          <a:p>
            <a:r>
              <a:rPr lang="en-US" b="1" dirty="0" smtClean="0">
                <a:solidFill>
                  <a:srgbClr val="FF0000"/>
                </a:solidFill>
              </a:rPr>
              <a:t>to name a living scientist.</a:t>
            </a:r>
            <a:endParaRPr lang="en-US" b="1" dirty="0">
              <a:solidFill>
                <a:srgbClr val="FF0000"/>
              </a:solidFill>
            </a:endParaRPr>
          </a:p>
        </p:txBody>
      </p:sp>
      <p:sp>
        <p:nvSpPr>
          <p:cNvPr id="10" name="Rounded Rectangle 9"/>
          <p:cNvSpPr/>
          <p:nvPr/>
        </p:nvSpPr>
        <p:spPr>
          <a:xfrm>
            <a:off x="3352800" y="3886200"/>
            <a:ext cx="16002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05400" y="4665526"/>
            <a:ext cx="3816773" cy="1975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81601" y="4735830"/>
            <a:ext cx="3733800" cy="1969770"/>
          </a:xfrm>
          <a:prstGeom prst="rect">
            <a:avLst/>
          </a:prstGeom>
          <a:noFill/>
        </p:spPr>
        <p:txBody>
          <a:bodyPr wrap="square" rtlCol="0">
            <a:spAutoFit/>
          </a:bodyPr>
          <a:lstStyle/>
          <a:p>
            <a:r>
              <a:rPr lang="en-US" dirty="0" smtClean="0"/>
              <a:t>While 85% of the members of the American Association for the Advancement of Science say </a:t>
            </a:r>
            <a:r>
              <a:rPr lang="en-US" b="1" dirty="0" smtClean="0"/>
              <a:t>public ignorance of science is a “major problem,”</a:t>
            </a:r>
            <a:r>
              <a:rPr lang="en-US" dirty="0" smtClean="0"/>
              <a:t> only 3% of those scientists say they “often” speak to the media.</a:t>
            </a:r>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8"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Barriers to getting good scientific information to the public</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smtClean="0"/>
              <a:t>Decline of space and staff for science reporting</a:t>
            </a:r>
          </a:p>
          <a:p>
            <a:r>
              <a:rPr lang="en-US" dirty="0" smtClean="0"/>
              <a:t>Proliferation of dubiously rigorous blogs and online news sources</a:t>
            </a:r>
          </a:p>
          <a:p>
            <a:r>
              <a:rPr lang="en-US" dirty="0" smtClean="0"/>
              <a:t>The problem of objectivity</a:t>
            </a:r>
          </a:p>
          <a:p>
            <a:pPr lvl="1"/>
            <a:r>
              <a:rPr lang="en-US" dirty="0" smtClean="0"/>
              <a:t>“Fair and balanced” reporting can lead to an overweighting of dissent</a:t>
            </a:r>
          </a:p>
          <a:p>
            <a:r>
              <a:rPr lang="en-US" dirty="0" smtClean="0"/>
              <a:t>Lack of public interest?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1">
                    <a:lumMod val="75000"/>
                  </a:schemeClr>
                </a:solidFill>
              </a:rPr>
              <a:t>Economist </a:t>
            </a:r>
            <a:r>
              <a:rPr lang="en-US" b="1" dirty="0" smtClean="0">
                <a:solidFill>
                  <a:schemeClr val="accent1">
                    <a:lumMod val="75000"/>
                  </a:schemeClr>
                </a:solidFill>
              </a:rPr>
              <a:t>readers speak out: </a:t>
            </a:r>
            <a:r>
              <a:rPr lang="en-US" dirty="0" smtClean="0">
                <a:solidFill>
                  <a:schemeClr val="accent1">
                    <a:lumMod val="75000"/>
                  </a:schemeClr>
                </a:solidFill>
              </a:rPr>
              <a:t/>
            </a:r>
            <a:br>
              <a:rPr lang="en-US" dirty="0" smtClean="0">
                <a:solidFill>
                  <a:schemeClr val="accent1">
                    <a:lumMod val="75000"/>
                  </a:schemeClr>
                </a:solidFill>
              </a:rPr>
            </a:br>
            <a:r>
              <a:rPr lang="en-US" sz="4000" dirty="0" smtClean="0">
                <a:solidFill>
                  <a:schemeClr val="accent1">
                    <a:lumMod val="75000"/>
                  </a:schemeClr>
                </a:solidFill>
              </a:rPr>
              <a:t>10 </a:t>
            </a:r>
            <a:r>
              <a:rPr lang="en-US" sz="4000" dirty="0">
                <a:solidFill>
                  <a:schemeClr val="accent1">
                    <a:lumMod val="75000"/>
                  </a:schemeClr>
                </a:solidFill>
              </a:rPr>
              <a:t>m</a:t>
            </a:r>
            <a:r>
              <a:rPr lang="en-US" sz="4000" dirty="0" smtClean="0">
                <a:solidFill>
                  <a:schemeClr val="accent1">
                    <a:lumMod val="75000"/>
                  </a:schemeClr>
                </a:solidFill>
              </a:rPr>
              <a:t>ost important news events since 1850</a:t>
            </a:r>
            <a:endParaRPr lang="en-US" sz="4000" dirty="0">
              <a:solidFill>
                <a:schemeClr val="accent1">
                  <a:lumMod val="75000"/>
                </a:schemeClr>
              </a:solidFill>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The vast change in the status of women</a:t>
            </a:r>
          </a:p>
          <a:p>
            <a:pPr marL="514350" indent="-514350">
              <a:buFont typeface="+mj-lt"/>
              <a:buAutoNum type="arabicPeriod"/>
            </a:pPr>
            <a:r>
              <a:rPr lang="en-US" dirty="0" smtClean="0"/>
              <a:t>Freud and the development of psychoanalysis</a:t>
            </a:r>
          </a:p>
          <a:p>
            <a:pPr marL="514350" indent="-514350">
              <a:buFont typeface="+mj-lt"/>
              <a:buAutoNum type="arabicPeriod"/>
            </a:pPr>
            <a:r>
              <a:rPr lang="en-US" dirty="0" smtClean="0"/>
              <a:t>Darwin’s theory of evolution</a:t>
            </a:r>
          </a:p>
          <a:p>
            <a:pPr marL="514350" indent="-514350">
              <a:buFont typeface="+mj-lt"/>
              <a:buAutoNum type="arabicPeriod"/>
            </a:pPr>
            <a:r>
              <a:rPr lang="en-US" dirty="0" smtClean="0"/>
              <a:t>The development of communism</a:t>
            </a:r>
          </a:p>
          <a:p>
            <a:pPr marL="514350" indent="-514350">
              <a:buFont typeface="+mj-lt"/>
              <a:buAutoNum type="arabicPeriod"/>
            </a:pPr>
            <a:r>
              <a:rPr lang="en-US" dirty="0" smtClean="0"/>
              <a:t>Fascism and the rise of totalitarian dictatorships</a:t>
            </a:r>
          </a:p>
          <a:p>
            <a:pPr marL="514350" indent="-514350">
              <a:buFont typeface="+mj-lt"/>
              <a:buAutoNum type="arabicPeriod"/>
            </a:pPr>
            <a:r>
              <a:rPr lang="en-US" dirty="0" smtClean="0"/>
              <a:t>The invention of the automobile</a:t>
            </a:r>
          </a:p>
          <a:p>
            <a:pPr marL="514350" indent="-514350">
              <a:buFont typeface="+mj-lt"/>
              <a:buAutoNum type="arabicPeriod"/>
            </a:pPr>
            <a:r>
              <a:rPr lang="en-US" dirty="0" smtClean="0"/>
              <a:t>Electricity and its offshoots (light, telegraph to television, movies)</a:t>
            </a:r>
          </a:p>
          <a:p>
            <a:pPr marL="514350" indent="-514350">
              <a:buFont typeface="+mj-lt"/>
              <a:buAutoNum type="arabicPeriod"/>
            </a:pPr>
            <a:r>
              <a:rPr lang="en-US" dirty="0" smtClean="0"/>
              <a:t>The end of slavery on the basis of color</a:t>
            </a:r>
          </a:p>
          <a:p>
            <a:pPr marL="514350" indent="-514350">
              <a:buFont typeface="+mj-lt"/>
              <a:buAutoNum type="arabicPeriod"/>
            </a:pPr>
            <a:r>
              <a:rPr lang="en-US" dirty="0" smtClean="0"/>
              <a:t>The end of monarchy as a form of government</a:t>
            </a:r>
          </a:p>
          <a:p>
            <a:pPr marL="514350" indent="-514350">
              <a:buFont typeface="+mj-lt"/>
              <a:buAutoNum type="arabicPeriod"/>
            </a:pPr>
            <a:r>
              <a:rPr lang="en-US" dirty="0" smtClean="0"/>
              <a:t>The conquest of space</a:t>
            </a:r>
          </a:p>
        </p:txBody>
      </p:sp>
      <p:pic>
        <p:nvPicPr>
          <p:cNvPr id="10242" name="Picture 2"/>
          <p:cNvPicPr>
            <a:picLocks noChangeAspect="1" noChangeArrowheads="1"/>
          </p:cNvPicPr>
          <p:nvPr/>
        </p:nvPicPr>
        <p:blipFill>
          <a:blip r:embed="rId2"/>
          <a:srcRect/>
          <a:stretch>
            <a:fillRect/>
          </a:stretch>
        </p:blipFill>
        <p:spPr bwMode="auto">
          <a:xfrm>
            <a:off x="7772400" y="5074920"/>
            <a:ext cx="1371600" cy="1783080"/>
          </a:xfrm>
          <a:prstGeom prst="rect">
            <a:avLst/>
          </a:prstGeom>
          <a:noFill/>
          <a:ln w="9525">
            <a:noFill/>
            <a:miter lim="800000"/>
            <a:headEnd/>
            <a:tailEnd/>
          </a:ln>
        </p:spPr>
      </p:pic>
    </p:spTree>
    <p:extLst>
      <p:ext uri="{BB962C8B-B14F-4D97-AF65-F5344CB8AC3E}">
        <p14:creationId xmlns:p14="http://schemas.microsoft.com/office/powerpoint/2010/main" val="3234699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b="9817"/>
          <a:stretch/>
        </p:blipFill>
        <p:spPr bwMode="auto">
          <a:xfrm>
            <a:off x="762000" y="812219"/>
            <a:ext cx="8020050" cy="480799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52400" y="6477000"/>
            <a:ext cx="1752600" cy="247650"/>
          </a:xfrm>
          <a:prstGeom prst="rect">
            <a:avLst/>
          </a:prstGeom>
          <a:noFill/>
          <a:ln w="9525">
            <a:noFill/>
            <a:miter lim="800000"/>
            <a:headEnd/>
            <a:tailEnd/>
          </a:ln>
        </p:spPr>
      </p:pic>
      <p:sp>
        <p:nvSpPr>
          <p:cNvPr id="5" name="Title 1"/>
          <p:cNvSpPr>
            <a:spLocks noGrp="1"/>
          </p:cNvSpPr>
          <p:nvPr>
            <p:ph type="title"/>
          </p:nvPr>
        </p:nvSpPr>
        <p:spPr>
          <a:xfrm>
            <a:off x="457200" y="-152400"/>
            <a:ext cx="8229600" cy="1143000"/>
          </a:xfrm>
        </p:spPr>
        <p:txBody>
          <a:bodyPr>
            <a:normAutofit/>
          </a:bodyPr>
          <a:lstStyle/>
          <a:p>
            <a:r>
              <a:rPr lang="en-US" b="1" dirty="0" smtClean="0">
                <a:solidFill>
                  <a:schemeClr val="accent1">
                    <a:lumMod val="75000"/>
                  </a:schemeClr>
                </a:solidFill>
              </a:rPr>
              <a:t>Beliefs and Attitudes</a:t>
            </a:r>
            <a:endParaRPr lang="en-US" b="1" dirty="0">
              <a:solidFill>
                <a:schemeClr val="accent1">
                  <a:lumMod val="75000"/>
                </a:schemeClr>
              </a:solidFill>
            </a:endParaRPr>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890" t="50522" r="19593" b="23000"/>
          <a:stretch/>
        </p:blipFill>
        <p:spPr bwMode="auto">
          <a:xfrm>
            <a:off x="838200" y="3724463"/>
            <a:ext cx="7620000" cy="189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962650" y="6477000"/>
            <a:ext cx="2819400" cy="276999"/>
          </a:xfrm>
          <a:prstGeom prst="rect">
            <a:avLst/>
          </a:prstGeom>
          <a:solidFill>
            <a:schemeClr val="bg1"/>
          </a:solidFill>
        </p:spPr>
        <p:txBody>
          <a:bodyPr wrap="square">
            <a:spAutoFit/>
          </a:bodyPr>
          <a:lstStyle/>
          <a:p>
            <a:pPr algn="ctr"/>
            <a:r>
              <a:rPr lang="en-US" sz="1200" dirty="0" smtClean="0"/>
              <a:t>Six </a:t>
            </a:r>
            <a:r>
              <a:rPr lang="en-US" sz="1200" dirty="0"/>
              <a:t>Americas, March 2012 and Nov. 2011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l="12778" t="13333" r="10556" b="47200"/>
          <a:stretch>
            <a:fillRect/>
          </a:stretch>
        </p:blipFill>
        <p:spPr bwMode="auto">
          <a:xfrm>
            <a:off x="152400" y="2133600"/>
            <a:ext cx="8763000" cy="28194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52400" y="6477000"/>
            <a:ext cx="1752600" cy="24765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38889" t="72000" r="17778" b="23556"/>
          <a:stretch>
            <a:fillRect/>
          </a:stretch>
        </p:blipFill>
        <p:spPr bwMode="auto">
          <a:xfrm>
            <a:off x="4876800" y="6459414"/>
            <a:ext cx="4038600" cy="258885"/>
          </a:xfrm>
          <a:prstGeom prst="rect">
            <a:avLst/>
          </a:prstGeom>
          <a:noFill/>
          <a:ln w="9525">
            <a:noFill/>
            <a:miter lim="800000"/>
            <a:headEnd/>
            <a:tailEnd/>
          </a:ln>
        </p:spPr>
      </p:pic>
      <p:sp>
        <p:nvSpPr>
          <p:cNvPr id="7" name="Title 1"/>
          <p:cNvSpPr>
            <a:spLocks noGrp="1"/>
          </p:cNvSpPr>
          <p:nvPr>
            <p:ph type="title"/>
          </p:nvPr>
        </p:nvSpPr>
        <p:spPr>
          <a:xfrm>
            <a:off x="457200" y="0"/>
            <a:ext cx="8229600" cy="1143000"/>
          </a:xfrm>
        </p:spPr>
        <p:txBody>
          <a:bodyPr>
            <a:normAutofit/>
          </a:bodyPr>
          <a:lstStyle/>
          <a:p>
            <a:r>
              <a:rPr lang="en-US" b="1" dirty="0" smtClean="0">
                <a:solidFill>
                  <a:schemeClr val="accent1">
                    <a:lumMod val="75000"/>
                  </a:schemeClr>
                </a:solidFill>
              </a:rPr>
              <a:t>Beliefs and Attitudes</a:t>
            </a:r>
            <a:endParaRPr lang="en-US" b="1" dirty="0">
              <a:solidFill>
                <a:schemeClr val="accent1">
                  <a:lumMod val="75000"/>
                </a:schemeClr>
              </a:solidFill>
            </a:endParaRPr>
          </a:p>
        </p:txBody>
      </p:sp>
      <p:pic>
        <p:nvPicPr>
          <p:cNvPr id="37892" name="Picture 4" descr="http://1.bp.blogspot.com/-d3RUDXqztwI/Tap_k-gRdbI/AAAAAAAABCs/ZLqssELWiF4/s1600/earth-save-the-planet-clip-art-thumb2257949.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152400"/>
            <a:ext cx="1371600" cy="177143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l="13889" t="10667" r="9444" b="5778"/>
          <a:stretch>
            <a:fillRect/>
          </a:stretch>
        </p:blipFill>
        <p:spPr bwMode="auto">
          <a:xfrm>
            <a:off x="533400" y="838200"/>
            <a:ext cx="7924800" cy="5398052"/>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52400" y="6477000"/>
            <a:ext cx="1752600" cy="247650"/>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l="38889" t="72000" r="17778" b="23556"/>
          <a:stretch>
            <a:fillRect/>
          </a:stretch>
        </p:blipFill>
        <p:spPr bwMode="auto">
          <a:xfrm>
            <a:off x="4876800" y="6459414"/>
            <a:ext cx="4038600" cy="258885"/>
          </a:xfrm>
          <a:prstGeom prst="rect">
            <a:avLst/>
          </a:prstGeom>
          <a:noFill/>
          <a:ln w="9525">
            <a:noFill/>
            <a:miter lim="800000"/>
            <a:headEnd/>
            <a:tailEnd/>
          </a:ln>
        </p:spPr>
      </p:pic>
      <p:sp>
        <p:nvSpPr>
          <p:cNvPr id="7" name="Title 1"/>
          <p:cNvSpPr>
            <a:spLocks noGrp="1"/>
          </p:cNvSpPr>
          <p:nvPr>
            <p:ph type="title"/>
          </p:nvPr>
        </p:nvSpPr>
        <p:spPr>
          <a:xfrm>
            <a:off x="457200" y="-152400"/>
            <a:ext cx="8229600" cy="1143000"/>
          </a:xfrm>
        </p:spPr>
        <p:txBody>
          <a:bodyPr>
            <a:normAutofit/>
          </a:bodyPr>
          <a:lstStyle/>
          <a:p>
            <a:r>
              <a:rPr lang="en-US" sz="3400" b="1" dirty="0" smtClean="0">
                <a:solidFill>
                  <a:schemeClr val="accent1">
                    <a:lumMod val="75000"/>
                  </a:schemeClr>
                </a:solidFill>
              </a:rPr>
              <a:t>What do we know, and how do we know it?</a:t>
            </a:r>
            <a:endParaRPr lang="en-US" sz="3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7456</TotalTime>
  <Words>1358</Words>
  <Application>Microsoft Office PowerPoint</Application>
  <PresentationFormat>On-screen Show (4:3)</PresentationFormat>
  <Paragraphs>181</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Talking Global Change with the Public and the Media</vt:lpstr>
      <vt:lpstr>PowerPoint Presentation</vt:lpstr>
      <vt:lpstr>Pop quiz! Question 1</vt:lpstr>
      <vt:lpstr>Pop quiz! Question 2</vt:lpstr>
      <vt:lpstr>Barriers to getting good scientific information to the public</vt:lpstr>
      <vt:lpstr>Economist readers speak out:  10 most important news events since 1850</vt:lpstr>
      <vt:lpstr>Beliefs and Attitudes</vt:lpstr>
      <vt:lpstr>Beliefs and Attitudes</vt:lpstr>
      <vt:lpstr>What do we know, and how do we know it?</vt:lpstr>
      <vt:lpstr>What do we know, and how do we know it?</vt:lpstr>
      <vt:lpstr>PowerPoint Presentation</vt:lpstr>
      <vt:lpstr>Apples and Oranges?</vt:lpstr>
      <vt:lpstr>Consider Your Audience</vt:lpstr>
      <vt:lpstr>Talking to policymakers: What makes voters vote?</vt:lpstr>
      <vt:lpstr>Talking to the media: What makes news news?</vt:lpstr>
      <vt:lpstr>Tell a Story ASSIGNMENT 1: Elevator Speech</vt:lpstr>
      <vt:lpstr>Tell a Story ASSIGNMENT 2: Blogging!</vt:lpstr>
      <vt:lpstr>The Basics of Science Blogging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Flip the Science Communication Triangle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Hart, Clarisse</dc:creator>
  <cp:lastModifiedBy>Clarisse</cp:lastModifiedBy>
  <cp:revision>188</cp:revision>
  <dcterms:created xsi:type="dcterms:W3CDTF">2009-12-06T16:31:37Z</dcterms:created>
  <dcterms:modified xsi:type="dcterms:W3CDTF">2013-06-04T04:10:54Z</dcterms:modified>
</cp:coreProperties>
</file>